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</p:sldMasterIdLst>
  <p:sldIdLst>
    <p:sldId id="361" r:id="rId11"/>
    <p:sldId id="261" r:id="rId12"/>
    <p:sldId id="263" r:id="rId13"/>
    <p:sldId id="262" r:id="rId14"/>
    <p:sldId id="265" r:id="rId15"/>
    <p:sldId id="1381" r:id="rId16"/>
    <p:sldId id="1382" r:id="rId17"/>
    <p:sldId id="370" r:id="rId18"/>
    <p:sldId id="264" r:id="rId19"/>
    <p:sldId id="1296" r:id="rId20"/>
    <p:sldId id="298" r:id="rId21"/>
    <p:sldId id="299" r:id="rId22"/>
    <p:sldId id="1383" r:id="rId23"/>
    <p:sldId id="372" r:id="rId24"/>
    <p:sldId id="266" r:id="rId25"/>
    <p:sldId id="1004" r:id="rId26"/>
    <p:sldId id="1005" r:id="rId27"/>
    <p:sldId id="1006" r:id="rId28"/>
    <p:sldId id="303" r:id="rId29"/>
    <p:sldId id="269" r:id="rId30"/>
    <p:sldId id="304" r:id="rId31"/>
    <p:sldId id="270" r:id="rId32"/>
    <p:sldId id="271" r:id="rId33"/>
    <p:sldId id="272" r:id="rId34"/>
    <p:sldId id="273" r:id="rId35"/>
    <p:sldId id="274" r:id="rId36"/>
    <p:sldId id="275" r:id="rId37"/>
    <p:sldId id="1294" r:id="rId38"/>
    <p:sldId id="1384" r:id="rId39"/>
    <p:sldId id="1385" r:id="rId40"/>
    <p:sldId id="942" r:id="rId41"/>
    <p:sldId id="1077" r:id="rId42"/>
    <p:sldId id="281" r:id="rId43"/>
    <p:sldId id="277" r:id="rId44"/>
    <p:sldId id="278" r:id="rId45"/>
    <p:sldId id="279" r:id="rId46"/>
    <p:sldId id="280" r:id="rId47"/>
    <p:sldId id="373" r:id="rId48"/>
    <p:sldId id="375" r:id="rId49"/>
    <p:sldId id="1295" r:id="rId50"/>
    <p:sldId id="639" r:id="rId51"/>
    <p:sldId id="640" r:id="rId52"/>
    <p:sldId id="641" r:id="rId53"/>
    <p:sldId id="282" r:id="rId54"/>
    <p:sldId id="1078" r:id="rId55"/>
    <p:sldId id="1188" r:id="rId56"/>
    <p:sldId id="1138" r:id="rId57"/>
    <p:sldId id="1079" r:id="rId58"/>
    <p:sldId id="285" r:id="rId59"/>
    <p:sldId id="346" r:id="rId60"/>
    <p:sldId id="347" r:id="rId61"/>
    <p:sldId id="305" r:id="rId62"/>
    <p:sldId id="286" r:id="rId63"/>
    <p:sldId id="605" r:id="rId64"/>
    <p:sldId id="288" r:id="rId65"/>
    <p:sldId id="525" r:id="rId66"/>
    <p:sldId id="289" r:id="rId67"/>
    <p:sldId id="1386" r:id="rId68"/>
    <p:sldId id="1389" r:id="rId69"/>
    <p:sldId id="1387" r:id="rId70"/>
    <p:sldId id="1137" r:id="rId71"/>
    <p:sldId id="943" r:id="rId72"/>
    <p:sldId id="488" r:id="rId73"/>
    <p:sldId id="487" r:id="rId74"/>
    <p:sldId id="290" r:id="rId75"/>
    <p:sldId id="356" r:id="rId76"/>
    <p:sldId id="357" r:id="rId77"/>
    <p:sldId id="358" r:id="rId78"/>
    <p:sldId id="1390" r:id="rId79"/>
    <p:sldId id="1191" r:id="rId80"/>
    <p:sldId id="1192" r:id="rId81"/>
    <p:sldId id="1194" r:id="rId82"/>
    <p:sldId id="724" r:id="rId83"/>
    <p:sldId id="725" r:id="rId84"/>
    <p:sldId id="727" r:id="rId85"/>
    <p:sldId id="932" r:id="rId86"/>
    <p:sldId id="933" r:id="rId87"/>
    <p:sldId id="729" r:id="rId88"/>
    <p:sldId id="816" r:id="rId89"/>
    <p:sldId id="817" r:id="rId90"/>
    <p:sldId id="818" r:id="rId91"/>
    <p:sldId id="730" r:id="rId92"/>
    <p:sldId id="820" r:id="rId93"/>
    <p:sldId id="821" r:id="rId94"/>
    <p:sldId id="822" r:id="rId95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828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9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ED6815-8748-4A62-A2F5-CD1C1B4E508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1CCB5C7-24FE-4BE2-B674-C7B68ED90AE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88C884F-6803-4C82-9836-B557178CE68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8B16455-F3E3-4ED7-9C02-A8ADA2A173B1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F5289A-4646-4178-83D1-ABE18A3DF92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97540BE-933F-4657-905B-0792510B17BB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76EC6A4-7362-4B99-93FE-2536FC301A85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A41EBE3-7AA3-41A3-905B-454FAA8E7265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38EA47-8C26-4072-910E-D0C744F25E79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4285E5-E65B-4D93-9373-930E12C02693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66D4EF3-C88D-4D9A-B36B-BEECAD914AE4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27D360C-E0C2-4186-963A-8B4D8CED8524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C2DA6E-2986-48B2-8012-F856FEB56E33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84462DB-07CC-47A3-8D17-4626ED9BDF23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F8D9FAE-8301-4EA4-82D9-135BA6C859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6BD4178-85BA-45E6-B544-A4811ACBF7B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CA905C1-CC34-48CA-A593-E382C1693264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989984-6B52-4003-BB2C-BC7DB182E0CE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48F9DC-24FE-407E-BF3D-FB629E8DA7A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med">
    <p:blinds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D580A8C-79E4-43C7-8514-32A8542FCFD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5197BB2-E89F-4F5F-84DA-972C55364C5E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0108072-A2F4-414C-A854-A6DB71BB36A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85A1955-9AF1-4ADF-859D-7B8336D036E3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4975F1-C8EF-4945-BA8F-AAD21FC6708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58A655E-0FF6-4E0C-BF20-E5C646B78452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467E6B9-72BC-42A4-BA4B-93C7F830E09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E21F43-2109-4B25-883F-6119463CCA2A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ACADCF5-4E3C-48CE-9D89-1F7172729D7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916780-8EA7-4209-982D-6CD24470EE58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8CE1939-DB9B-4C10-AEEB-80630482F1F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4F83865-D8DF-41BF-AD91-4097620C19A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D1994F3-B4FE-4BCD-AD20-60E2397E024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04E6776-C972-4816-8DF4-A24822FA1643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95279E-582C-4C9A-9B7B-F295AB317A3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0C1083B-1F7D-4D99-8BC1-1B02B387E51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1EB16B0-9779-4B7C-900A-FDD9E95F24A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D35C01-022A-47A8-A113-E761D2CC1442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mbria" panose="020405030504060302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75DCA94-DE82-49E0-ABD4-863D6FD33D7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E458557-B5E6-4819-95B1-311734014E4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A8A3BA1-560A-4D15-9C58-8318E6100B1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51B96C6-CC46-4ACE-9F3F-F1AEF69DACCA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14979CA-2269-4ACC-B1C7-650A548C57C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D73FA30-EF97-44CA-BCAD-3BA9107255F4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3A78297-C0B3-4D74-8CE6-FE8946B00E5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0326DFB-86DA-4AFE-813E-46A37D76857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A9746FC-FCEC-4706-AF24-B03396D921A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5AE5647-8CEA-441D-AAAD-4ED4E78A4E61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3C9422-5345-4D6C-AD47-62317F0BD8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DF0B26-F1AF-49ED-A7E4-83181840F7A4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B9263C7-348C-4980-9D90-A86C31FE003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B0816F-CC72-4446-99D8-AD26A013E2A4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800DD28-94DC-415A-9235-0C4372A04BD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CFD0D5-A9FA-4FE4-A350-94221E4921B4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293D935-0FD8-4D6E-8C0F-6659F66DC13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6F63EEE-5AD1-4987-B5BD-6E04E13B454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CE76E21-5CAD-4A29-AABB-3FCD0575F25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D7C8C5A-1088-4AE0-9D29-46C5577444A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C2146E-590D-432E-85C4-480A71C4531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449429-6C68-45B5-8ADB-342ABCED938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841E70B-4AA9-460C-8467-BD40429FF6B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4B67130-884D-4477-B390-060FF3A6D74B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mbria" panose="020405030504060302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735B7D-8889-4561-89FB-370CC24EF1F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58D920-6BFE-4D13-A22B-A0A0615CA1FB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D290438-31A9-4FAD-B5DA-714306F0915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E34FC03-AB98-43EA-8EA9-B75B130F4274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C336E2A-DF9E-43D1-AB88-9B896AB91EC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95573F6-53EB-4927-92DD-F04463DBFFB7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6759A12-7E5E-492F-B43D-728F4506269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0A53115-DB29-487D-9FF3-BFB5C3DDEFE6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01941CD-52BA-4891-B119-73A0F87AAAB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1182842-3AF3-4F2A-88FF-7996E3E32118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98EF39F-1312-43A2-B11F-327513EA87D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C17AD4-B59A-4D03-8BFE-CD992897304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7FFB06A-10DC-427F-874A-3273FAFDD2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525F6CD-0729-4360-80A9-4A9ABEAA659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95F02D2-66FB-498D-8729-494DA8D5B0A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624940-CB7B-42DA-AFB8-47ADA6373BAC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218617-54C6-4903-87D6-040913399A9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05B0B77-472A-445F-9FF0-D753D232BDEA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D2FAFBC-6096-45B0-95A3-20041FC0D4C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569392E-092C-4456-99F3-641A47A2C577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9916FB2-7CD7-44DB-83E0-F16909D391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0E8CBCA-5B16-4200-916A-12250428849A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4F44F-D66E-45B5-9772-F2D0A76AE63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B34F711-2416-4D2B-8F79-05FBE6B3823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mbria" panose="020405030504060302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6956E83-66A0-4F72-9A31-D0DB135AB0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87DE209-E5AE-4520-BC50-CA448FF710AA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6031F98-54F4-480F-B17F-E77EA2075F2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0F9459-7409-4ACC-9850-18DBF71F9CBB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B69108D-9884-477F-9A04-F447240AA6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EA8CA4-ADE1-4CBA-A657-C20326A68BCD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026232C-5B55-4D64-8A02-815B00CE48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3C243F-E852-4939-BA69-2A641720443C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7642B6-A3E7-4C4D-8E72-5F1BF431E1F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6287E83-55A5-4581-9462-0F8F0213A7CC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D0EC7A-6722-4CBC-816B-9297BB779BE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AD40983-0059-4711-B0A4-79241F1735FF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D95B022-B371-4FE6-9A48-63CE3C4F338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35420B9-28CE-47FD-8624-582D3FFE7998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0A0BF54-181A-4ABD-B298-27A099062E1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D3A667-85F0-4067-AD69-DBB9B95F4F1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5C187BA-CE9B-4959-AB38-CBAC6C6DE4E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DE15635-5FB0-44B1-B816-7A84CF46D53D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CA9D72-65E2-452A-89ED-83BAF8DFB7F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838B1C5-1D04-452F-ACAB-58AFDB5A9AA3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7F14AF9-05B3-45C0-B5A1-0453701E6F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224B145-FF00-4AAD-B651-125D23D3C2E9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163D2D-5894-4665-B0EA-0A6B61D3E38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A17423-A129-4B62-98FB-0C6BC20FFE14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mbria" panose="020405030504060302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E370E69-7738-47DA-9311-1FD9E985409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03904A-E3FC-4099-BDE3-30AF0A06BFC2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157F8F4-E174-4D2E-9095-76F01942DD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2F41F7-CF2F-40F5-B334-3FD0C6C0A7BA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E2EC30B-2020-418E-9B47-0BB251C5921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C45FB5-7EE7-4809-8B18-FEB3C608759F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9F2FB5-FE13-4DA3-A0A6-CBE6881A758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6FA48B-CDA4-42C7-A8BE-87FBB5D9FF6A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270BB31-353D-46D4-B1C5-6B03B156822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375F3AC-0852-4851-B322-65499ED41BBF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80051A6-2C85-48C5-9D08-96F261258B3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B67CCB5-D2E6-408F-A738-239BDDA0E6EB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68E1EC1-976B-4BA9-8063-FE1E1B06B2D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69F23DD-5F68-47B3-AC45-44966A0F842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38CFDF8-521C-4D63-AED4-DE87EA36E09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2CA8F9-66A5-42FD-8049-94720297AC29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93F0C0A-5F32-42EC-8AAA-030F8E40A75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4194B7-15B3-47F3-B70A-0FFED1788E84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360B9D-3B99-4380-B89E-CA939AD1880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3B4DC75-1558-4CE0-AF1C-412855A17736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500C3A3-A4D3-4823-B50A-49BE8D832E9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710FEB6-CC1D-4E09-93FF-541BB8A30D44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7844FE-D8ED-400C-A033-D00DD21D7E2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ADF069-1611-4CFB-9466-3FA4CEC89B4E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mbria" panose="020405030504060302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AEF4808-DC80-4318-8C51-A133338E05C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5490B93-3689-424E-B853-D9604BE89822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C2C44EA-C8DD-49AD-B566-E89D6BAA72F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6AC79E-8E8C-4AC2-86F6-666FEC6C6E8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6EE6028-89DE-40BC-BA08-2C8E417E233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C9BFFB0-959E-424C-AB70-3A91D663ED5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F187387-0B32-4314-9683-E562660AF56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AAA7B79-9214-48A8-BFFF-49379B6E191F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AB05D3-B539-43DC-83C9-60E5D864B48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25457B0-F281-41B3-965A-5717577F650D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0D3D3B4-A992-470A-AA16-EBDF0652F1A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94235D-F57A-4030-ABE3-236177AE53D7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27800F9-2E26-4157-9CFB-EB7D14F83E7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EC40F70-C018-4439-BB8A-F83953C7D27C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30C7031-53F9-4AD9-9AA9-21072D6D524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5166631-5BE4-4AF6-9B64-4650327B410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405FD90-A878-4E88-A86A-3DB7C023A0E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10BEC83-F333-4AD3-8E95-F548A8CBF1A8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81CAB30-A10F-4009-9B25-995DDF21A52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53F7D58-32BD-4CAA-BE4A-6D358F684BC8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54DDAE-BF67-4F97-8332-5CF302F529B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DDE4C67-16F7-43E0-BF52-3B7B41439BF9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A48A816-FD21-4BE7-B960-9EB29D9DDB3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8B747E-E3CC-4817-A63D-4FDB9C793FD4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mbria" panose="020405030504060302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FAE2F34-8364-457B-B9B1-59622CFDE22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9C800-E94A-4B1B-A983-4DA7789E6A63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65EE818-C385-4914-AB33-DEA29092B2C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E7882C8-F0C6-4E33-9C7B-1170818F5698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98AD41-4C82-484F-903B-73D7E79A42B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B4AAA8-FAF2-4591-9230-708D28A2FE78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ED6815-8748-4A62-A2F5-CD1C1B4E508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1CCB5C7-24FE-4BE2-B674-C7B68ED90AE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mbria" panose="020405030504060302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EA2AB20-DD91-4CD0-ACF1-BF1B893AEF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BDD94C7-86EB-416C-BD0C-F25AC86904AC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F8D9FAE-8301-4EA4-82D9-135BA6C859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6BD4178-85BA-45E6-B544-A4811ACBF7B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95279E-582C-4C9A-9B7B-F295AB317A3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0C1083B-1F7D-4D99-8BC1-1B02B387E51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CE76E21-5CAD-4A29-AABB-3FCD0575F25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D7C8C5A-1088-4AE0-9D29-46C5577444A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218617-54C6-4903-87D6-040913399A9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05B0B77-472A-445F-9FF0-D753D232BDEA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0A0BF54-181A-4ABD-B298-27A099062E1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D3A667-85F0-4067-AD69-DBB9B95F4F15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68E1EC1-976B-4BA9-8063-FE1E1B06B2D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69F23DD-5F68-47B3-AC45-44966A0F8420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0D3D3B4-A992-470A-AA16-EBDF0652F1A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94235D-F57A-4030-ABE3-236177AE53D7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mbria" panose="020405030504060302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EA2AB20-DD91-4CD0-ACF1-BF1B893AEF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BDD94C7-86EB-416C-BD0C-F25AC86904AC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88C884F-6803-4C82-9836-B557178CE68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8B16455-F3E3-4ED7-9C02-A8ADA2A173B1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F5289A-4646-4178-83D1-ABE18A3DF92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mtClean="0">
                <a:ea typeface="华文楷体" panose="0201060004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97540BE-933F-4657-905B-0792510B17BB}" type="slidenum">
              <a:rPr kumimoji="0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+mn-ea"/>
              </a:rPr>
            </a:fld>
            <a:endParaRPr kumimoji="0" lang="en-US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4" Type="http://schemas.openxmlformats.org/officeDocument/2006/relationships/theme" Target="../theme/theme4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4" Type="http://schemas.openxmlformats.org/officeDocument/2006/relationships/theme" Target="../theme/theme5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4" Type="http://schemas.openxmlformats.org/officeDocument/2006/relationships/theme" Target="../theme/theme6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4" Type="http://schemas.openxmlformats.org/officeDocument/2006/relationships/theme" Target="../theme/theme7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4" Type="http://schemas.openxmlformats.org/officeDocument/2006/relationships/theme" Target="../theme/theme8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4" Type="http://schemas.openxmlformats.org/officeDocument/2006/relationships/theme" Target="../theme/theme9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7"/>
          <p:cNvPicPr>
            <a:picLocks noChangeAspect="1"/>
          </p:cNvPicPr>
          <p:nvPr/>
        </p:nvPicPr>
        <p:blipFill>
          <a:blip r:embed="rId12">
            <a:lum bright="12000" contrast="40000"/>
          </a:blip>
          <a:stretch>
            <a:fillRect/>
          </a:stretch>
        </p:blipFill>
        <p:spPr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矩形 9"/>
          <p:cNvSpPr>
            <a:spLocks noChangeArrowheads="1"/>
          </p:cNvSpPr>
          <p:nvPr/>
        </p:nvSpPr>
        <p:spPr bwMode="auto">
          <a:xfrm>
            <a:off x="0" y="0"/>
            <a:ext cx="9144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1028" name="矩形 10"/>
          <p:cNvSpPr>
            <a:spLocks noChangeArrowheads="1"/>
          </p:cNvSpPr>
          <p:nvPr/>
        </p:nvSpPr>
        <p:spPr bwMode="auto">
          <a:xfrm>
            <a:off x="0" y="41275"/>
            <a:ext cx="4572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pic>
        <p:nvPicPr>
          <p:cNvPr id="1029" name="图片 8"/>
          <p:cNvPicPr>
            <a:picLocks noChangeAspect="1"/>
          </p:cNvPicPr>
          <p:nvPr/>
        </p:nvPicPr>
        <p:blipFill>
          <a:blip r:embed="rId13">
            <a:lum bright="34000" contrast="40000"/>
          </a:blip>
          <a:stretch>
            <a:fillRect/>
          </a:stretch>
        </p:blipFill>
        <p:spPr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3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3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48F9D9-4457-4D82-AF4F-995272AD714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D4670F-5506-47CB-A5D6-8883E41D0D8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Maiandra GD" panose="020E0502030308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"/>
        <a:defRPr sz="3200">
          <a:solidFill>
            <a:schemeClr val="tx1"/>
          </a:solidFill>
          <a:latin typeface="+mn-lt"/>
          <a:ea typeface="+mn-ea"/>
          <a:cs typeface="+mn-cs"/>
          <a:sym typeface="Cambria" panose="020405030504060302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18" charset="2"/>
        <a:buChar char="³"/>
        <a:defRPr sz="28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anose="05020102010507070707" pitchFamily="18" charset="2"/>
        <a:buChar char="®"/>
        <a:defRPr sz="24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anose="05020102010507070707" pitchFamily="18" charset="2"/>
        <a:buChar char="¯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2052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53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latin typeface="Verdana" panose="020B0604030504040204" pitchFamily="34" charset="0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96FD9A-ADCA-4A54-8400-CFC64BBA4BB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blinds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074" name="图片 7"/>
          <p:cNvPicPr>
            <a:picLocks noChangeAspect="1"/>
          </p:cNvPicPr>
          <p:nvPr/>
        </p:nvPicPr>
        <p:blipFill>
          <a:blip r:embed="rId12">
            <a:lum bright="12000" contrast="40000"/>
          </a:blip>
          <a:stretch>
            <a:fillRect/>
          </a:stretch>
        </p:blipFill>
        <p:spPr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0" y="0"/>
            <a:ext cx="9144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0" y="41275"/>
            <a:ext cx="4572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pic>
        <p:nvPicPr>
          <p:cNvPr id="3077" name="图片 8"/>
          <p:cNvPicPr>
            <a:picLocks noChangeAspect="1"/>
          </p:cNvPicPr>
          <p:nvPr/>
        </p:nvPicPr>
        <p:blipFill>
          <a:blip r:embed="rId13">
            <a:lum bright="34000" contrast="40000"/>
          </a:blip>
          <a:stretch>
            <a:fillRect/>
          </a:stretch>
        </p:blipFill>
        <p:spPr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307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205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2AE35F5-D0C9-4ABC-9CCA-58D0FD9EC83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6D0A28-795A-4D2A-85B0-7A79F809FB9E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Maiandra GD" panose="020E0502030308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"/>
        <a:defRPr sz="3200">
          <a:solidFill>
            <a:schemeClr val="tx1"/>
          </a:solidFill>
          <a:latin typeface="+mn-lt"/>
          <a:ea typeface="+mn-ea"/>
          <a:cs typeface="+mn-cs"/>
          <a:sym typeface="Cambria" panose="020405030504060302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18" charset="2"/>
        <a:buChar char="³"/>
        <a:defRPr sz="28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anose="05020102010507070707" pitchFamily="18" charset="2"/>
        <a:buChar char="®"/>
        <a:defRPr sz="24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anose="05020102010507070707" pitchFamily="18" charset="2"/>
        <a:buChar char="¯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098" name="图片 7"/>
          <p:cNvPicPr>
            <a:picLocks noChangeAspect="1"/>
          </p:cNvPicPr>
          <p:nvPr/>
        </p:nvPicPr>
        <p:blipFill>
          <a:blip r:embed="rId12">
            <a:lum bright="12000" contrast="40000"/>
          </a:blip>
          <a:stretch>
            <a:fillRect/>
          </a:stretch>
        </p:blipFill>
        <p:spPr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9"/>
          <p:cNvSpPr>
            <a:spLocks noChangeArrowheads="1"/>
          </p:cNvSpPr>
          <p:nvPr/>
        </p:nvSpPr>
        <p:spPr bwMode="auto">
          <a:xfrm>
            <a:off x="0" y="0"/>
            <a:ext cx="9144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6148" name="矩形 10"/>
          <p:cNvSpPr>
            <a:spLocks noChangeArrowheads="1"/>
          </p:cNvSpPr>
          <p:nvPr/>
        </p:nvSpPr>
        <p:spPr bwMode="auto">
          <a:xfrm>
            <a:off x="0" y="41275"/>
            <a:ext cx="4572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pic>
        <p:nvPicPr>
          <p:cNvPr id="4101" name="图片 8"/>
          <p:cNvPicPr>
            <a:picLocks noChangeAspect="1"/>
          </p:cNvPicPr>
          <p:nvPr/>
        </p:nvPicPr>
        <p:blipFill>
          <a:blip r:embed="rId13">
            <a:lum bright="34000" contrast="40000"/>
          </a:blip>
          <a:stretch>
            <a:fillRect/>
          </a:stretch>
        </p:blipFill>
        <p:spPr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410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3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3B7EEB5-52DB-4E51-9149-C1799B00CBE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AE7D26-18A2-4D39-A95F-BAC797B3D9D3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Maiandra GD" panose="020E0502030308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"/>
        <a:defRPr sz="3200">
          <a:solidFill>
            <a:schemeClr val="tx1"/>
          </a:solidFill>
          <a:latin typeface="+mn-lt"/>
          <a:ea typeface="+mn-ea"/>
          <a:cs typeface="+mn-cs"/>
          <a:sym typeface="Cambria" panose="020405030504060302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18" charset="2"/>
        <a:buChar char="³"/>
        <a:defRPr sz="28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anose="05020102010507070707" pitchFamily="18" charset="2"/>
        <a:buChar char="®"/>
        <a:defRPr sz="24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anose="05020102010507070707" pitchFamily="18" charset="2"/>
        <a:buChar char="¯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122" name="图片 7"/>
          <p:cNvPicPr>
            <a:picLocks noChangeAspect="1"/>
          </p:cNvPicPr>
          <p:nvPr/>
        </p:nvPicPr>
        <p:blipFill>
          <a:blip r:embed="rId12">
            <a:lum bright="12000" contrast="40000"/>
          </a:blip>
          <a:stretch>
            <a:fillRect/>
          </a:stretch>
        </p:blipFill>
        <p:spPr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9"/>
          <p:cNvSpPr>
            <a:spLocks noChangeArrowheads="1"/>
          </p:cNvSpPr>
          <p:nvPr/>
        </p:nvSpPr>
        <p:spPr bwMode="auto">
          <a:xfrm>
            <a:off x="0" y="0"/>
            <a:ext cx="9144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7172" name="矩形 10"/>
          <p:cNvSpPr>
            <a:spLocks noChangeArrowheads="1"/>
          </p:cNvSpPr>
          <p:nvPr/>
        </p:nvSpPr>
        <p:spPr bwMode="auto">
          <a:xfrm>
            <a:off x="0" y="41275"/>
            <a:ext cx="4572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pic>
        <p:nvPicPr>
          <p:cNvPr id="5125" name="图片 8"/>
          <p:cNvPicPr>
            <a:picLocks noChangeAspect="1"/>
          </p:cNvPicPr>
          <p:nvPr/>
        </p:nvPicPr>
        <p:blipFill>
          <a:blip r:embed="rId13">
            <a:lum bright="34000" contrast="40000"/>
          </a:blip>
          <a:stretch>
            <a:fillRect/>
          </a:stretch>
        </p:blipFill>
        <p:spPr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51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3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14C690D-D967-454C-B537-350C22CEB5D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B9D849-7247-436E-BC6A-F4B0A38ECCCE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Maiandra GD" panose="020E0502030308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"/>
        <a:defRPr sz="3200">
          <a:solidFill>
            <a:schemeClr val="tx1"/>
          </a:solidFill>
          <a:latin typeface="+mn-lt"/>
          <a:ea typeface="+mn-ea"/>
          <a:cs typeface="+mn-cs"/>
          <a:sym typeface="Cambria" panose="020405030504060302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18" charset="2"/>
        <a:buChar char="³"/>
        <a:defRPr sz="28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anose="05020102010507070707" pitchFamily="18" charset="2"/>
        <a:buChar char="®"/>
        <a:defRPr sz="24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anose="05020102010507070707" pitchFamily="18" charset="2"/>
        <a:buChar char="¯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6146" name="图片 7"/>
          <p:cNvPicPr>
            <a:picLocks noChangeAspect="1"/>
          </p:cNvPicPr>
          <p:nvPr/>
        </p:nvPicPr>
        <p:blipFill>
          <a:blip r:embed="rId12">
            <a:lum bright="12000" contrast="40000"/>
          </a:blip>
          <a:stretch>
            <a:fillRect/>
          </a:stretch>
        </p:blipFill>
        <p:spPr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9"/>
          <p:cNvSpPr>
            <a:spLocks noChangeArrowheads="1"/>
          </p:cNvSpPr>
          <p:nvPr/>
        </p:nvSpPr>
        <p:spPr bwMode="auto">
          <a:xfrm>
            <a:off x="0" y="0"/>
            <a:ext cx="9144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8196" name="矩形 10"/>
          <p:cNvSpPr>
            <a:spLocks noChangeArrowheads="1"/>
          </p:cNvSpPr>
          <p:nvPr/>
        </p:nvSpPr>
        <p:spPr bwMode="auto">
          <a:xfrm>
            <a:off x="0" y="41275"/>
            <a:ext cx="4572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pic>
        <p:nvPicPr>
          <p:cNvPr id="6149" name="图片 8"/>
          <p:cNvPicPr>
            <a:picLocks noChangeAspect="1"/>
          </p:cNvPicPr>
          <p:nvPr/>
        </p:nvPicPr>
        <p:blipFill>
          <a:blip r:embed="rId13">
            <a:lum bright="34000" contrast="40000"/>
          </a:blip>
          <a:stretch>
            <a:fillRect/>
          </a:stretch>
        </p:blipFill>
        <p:spPr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615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3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DA6EEF0-B28B-4C92-8260-EBA0FE9368E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5FAD41-543D-438D-8940-7517B71A94FF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Maiandra GD" panose="020E0502030308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"/>
        <a:defRPr sz="3200">
          <a:solidFill>
            <a:schemeClr val="tx1"/>
          </a:solidFill>
          <a:latin typeface="+mn-lt"/>
          <a:ea typeface="+mn-ea"/>
          <a:cs typeface="+mn-cs"/>
          <a:sym typeface="Cambria" panose="020405030504060302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18" charset="2"/>
        <a:buChar char="³"/>
        <a:defRPr sz="28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anose="05020102010507070707" pitchFamily="18" charset="2"/>
        <a:buChar char="®"/>
        <a:defRPr sz="24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anose="05020102010507070707" pitchFamily="18" charset="2"/>
        <a:buChar char="¯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7170" name="图片 7"/>
          <p:cNvPicPr>
            <a:picLocks noChangeAspect="1"/>
          </p:cNvPicPr>
          <p:nvPr/>
        </p:nvPicPr>
        <p:blipFill>
          <a:blip r:embed="rId12">
            <a:lum bright="12000" contrast="40000"/>
          </a:blip>
          <a:stretch>
            <a:fillRect/>
          </a:stretch>
        </p:blipFill>
        <p:spPr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9"/>
          <p:cNvSpPr>
            <a:spLocks noChangeArrowheads="1"/>
          </p:cNvSpPr>
          <p:nvPr/>
        </p:nvSpPr>
        <p:spPr bwMode="auto">
          <a:xfrm>
            <a:off x="0" y="0"/>
            <a:ext cx="9144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9220" name="矩形 10"/>
          <p:cNvSpPr>
            <a:spLocks noChangeArrowheads="1"/>
          </p:cNvSpPr>
          <p:nvPr/>
        </p:nvSpPr>
        <p:spPr bwMode="auto">
          <a:xfrm>
            <a:off x="0" y="41275"/>
            <a:ext cx="4572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pic>
        <p:nvPicPr>
          <p:cNvPr id="7173" name="图片 8"/>
          <p:cNvPicPr>
            <a:picLocks noChangeAspect="1"/>
          </p:cNvPicPr>
          <p:nvPr/>
        </p:nvPicPr>
        <p:blipFill>
          <a:blip r:embed="rId13">
            <a:lum bright="34000" contrast="40000"/>
          </a:blip>
          <a:stretch>
            <a:fillRect/>
          </a:stretch>
        </p:blipFill>
        <p:spPr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717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3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14AEB3A-5D2C-4D9C-8C72-2CD3F5D996B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A7F30A6-A975-4152-AB69-1177AC356E9C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Maiandra GD" panose="020E0502030308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"/>
        <a:defRPr sz="3200">
          <a:solidFill>
            <a:schemeClr val="tx1"/>
          </a:solidFill>
          <a:latin typeface="+mn-lt"/>
          <a:ea typeface="+mn-ea"/>
          <a:cs typeface="+mn-cs"/>
          <a:sym typeface="Cambria" panose="020405030504060302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18" charset="2"/>
        <a:buChar char="³"/>
        <a:defRPr sz="28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anose="05020102010507070707" pitchFamily="18" charset="2"/>
        <a:buChar char="®"/>
        <a:defRPr sz="24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anose="05020102010507070707" pitchFamily="18" charset="2"/>
        <a:buChar char="¯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8194" name="图片 7"/>
          <p:cNvPicPr>
            <a:picLocks noChangeAspect="1"/>
          </p:cNvPicPr>
          <p:nvPr/>
        </p:nvPicPr>
        <p:blipFill>
          <a:blip r:embed="rId12">
            <a:lum bright="12000" contrast="40000"/>
          </a:blip>
          <a:stretch>
            <a:fillRect/>
          </a:stretch>
        </p:blipFill>
        <p:spPr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矩形 9"/>
          <p:cNvSpPr>
            <a:spLocks noChangeArrowheads="1"/>
          </p:cNvSpPr>
          <p:nvPr/>
        </p:nvSpPr>
        <p:spPr bwMode="auto">
          <a:xfrm>
            <a:off x="0" y="0"/>
            <a:ext cx="9144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10244" name="矩形 10"/>
          <p:cNvSpPr>
            <a:spLocks noChangeArrowheads="1"/>
          </p:cNvSpPr>
          <p:nvPr/>
        </p:nvSpPr>
        <p:spPr bwMode="auto">
          <a:xfrm>
            <a:off x="0" y="41275"/>
            <a:ext cx="4572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pic>
        <p:nvPicPr>
          <p:cNvPr id="8197" name="图片 8"/>
          <p:cNvPicPr>
            <a:picLocks noChangeAspect="1"/>
          </p:cNvPicPr>
          <p:nvPr/>
        </p:nvPicPr>
        <p:blipFill>
          <a:blip r:embed="rId13">
            <a:lum bright="34000" contrast="40000"/>
          </a:blip>
          <a:stretch>
            <a:fillRect/>
          </a:stretch>
        </p:blipFill>
        <p:spPr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819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3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836DA1-9EA1-4E20-BBBB-0CC13B07842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D3769BC-3961-4591-9F26-CFE7DFE6A1BC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Maiandra GD" panose="020E0502030308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"/>
        <a:defRPr sz="3200">
          <a:solidFill>
            <a:schemeClr val="tx1"/>
          </a:solidFill>
          <a:latin typeface="+mn-lt"/>
          <a:ea typeface="+mn-ea"/>
          <a:cs typeface="+mn-cs"/>
          <a:sym typeface="Cambria" panose="020405030504060302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18" charset="2"/>
        <a:buChar char="³"/>
        <a:defRPr sz="28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anose="05020102010507070707" pitchFamily="18" charset="2"/>
        <a:buChar char="®"/>
        <a:defRPr sz="24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anose="05020102010507070707" pitchFamily="18" charset="2"/>
        <a:buChar char="¯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54999">
              <a:srgbClr val="F3F3F3">
                <a:alpha val="100000"/>
              </a:srgbClr>
            </a:gs>
            <a:gs pos="100000">
              <a:srgbClr val="EEF9FF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7"/>
          <p:cNvPicPr>
            <a:picLocks noChangeAspect="1"/>
          </p:cNvPicPr>
          <p:nvPr/>
        </p:nvPicPr>
        <p:blipFill>
          <a:blip r:embed="rId12">
            <a:lum bright="12000" contrast="40000"/>
          </a:blip>
          <a:stretch>
            <a:fillRect/>
          </a:stretch>
        </p:blipFill>
        <p:spPr>
          <a:xfrm>
            <a:off x="6667500" y="4914900"/>
            <a:ext cx="2476500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矩形 9"/>
          <p:cNvSpPr>
            <a:spLocks noChangeArrowheads="1"/>
          </p:cNvSpPr>
          <p:nvPr/>
        </p:nvSpPr>
        <p:spPr bwMode="auto">
          <a:xfrm>
            <a:off x="0" y="0"/>
            <a:ext cx="9144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sp>
        <p:nvSpPr>
          <p:cNvPr id="1028" name="矩形 10"/>
          <p:cNvSpPr>
            <a:spLocks noChangeArrowheads="1"/>
          </p:cNvSpPr>
          <p:nvPr/>
        </p:nvSpPr>
        <p:spPr bwMode="auto">
          <a:xfrm>
            <a:off x="0" y="41275"/>
            <a:ext cx="4572000" cy="71438"/>
          </a:xfrm>
          <a:prstGeom prst="rect">
            <a:avLst/>
          </a:prstGeom>
          <a:gradFill rotWithShape="1">
            <a:gsLst>
              <a:gs pos="0">
                <a:srgbClr val="0058B3"/>
              </a:gs>
              <a:gs pos="75000">
                <a:srgbClr val="4D94FF"/>
              </a:gs>
              <a:gs pos="100000">
                <a:srgbClr val="9BC3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华文楷体" panose="02010600040101010101" pitchFamily="2" charset="-122"/>
            </a:endParaRPr>
          </a:p>
        </p:txBody>
      </p:sp>
      <p:pic>
        <p:nvPicPr>
          <p:cNvPr id="1029" name="图片 8"/>
          <p:cNvPicPr>
            <a:picLocks noChangeAspect="1"/>
          </p:cNvPicPr>
          <p:nvPr/>
        </p:nvPicPr>
        <p:blipFill>
          <a:blip r:embed="rId13">
            <a:lum bright="34000" contrast="40000"/>
          </a:blip>
          <a:stretch>
            <a:fillRect/>
          </a:stretch>
        </p:blipFill>
        <p:spPr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3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3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B48F9D9-4457-4D82-AF4F-995272AD714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D4670F-5506-47CB-A5D6-8883E41D0D8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Maiandra GD" panose="020E0502030308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aiandra GD" panose="020E0502030308020204" pitchFamily="34" charset="0"/>
          <a:ea typeface="隶书" panose="02010509060101010101" pitchFamily="49" charset="-122"/>
          <a:sym typeface="Maiandra GD" panose="020E0502030308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"/>
        <a:defRPr sz="3200">
          <a:solidFill>
            <a:schemeClr val="tx1"/>
          </a:solidFill>
          <a:latin typeface="+mn-lt"/>
          <a:ea typeface="+mn-ea"/>
          <a:cs typeface="+mn-cs"/>
          <a:sym typeface="Cambria" panose="02040503050406030204" pitchFamily="18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18" charset="2"/>
        <a:buChar char="³"/>
        <a:defRPr sz="28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7B9B57"/>
        </a:buClr>
        <a:buSzPct val="60000"/>
        <a:buFont typeface="Wingdings 2" panose="05020102010507070707" pitchFamily="18" charset="2"/>
        <a:buChar char="®"/>
        <a:defRPr sz="24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8B7396"/>
        </a:buClr>
        <a:buSzPct val="45000"/>
        <a:buFont typeface="Wingdings 2" panose="05020102010507070707" pitchFamily="18" charset="2"/>
        <a:buChar char="¯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rgbClr val="E89A53"/>
        </a:buClr>
        <a:buSzPct val="45000"/>
        <a:buFont typeface="Wingdings 2" panose="05020102010507070707" pitchFamily="18" charset="2"/>
        <a:buChar char=""/>
        <a:defRPr sz="2000">
          <a:solidFill>
            <a:schemeClr val="tx1"/>
          </a:solidFill>
          <a:latin typeface="+mn-lt"/>
          <a:ea typeface="+mn-ea"/>
          <a:sym typeface="Cambria" panose="02040503050406030204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pubmed.gov/" TargetMode="External"/><Relationship Id="rId1" Type="http://schemas.openxmlformats.org/officeDocument/2006/relationships/hyperlink" Target="http://www.ncbi.nlm.nih.gov/pubm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5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5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hyperlink" Target="http://www.ncbi.nlm.nih.gov/pubmed/19054267?ordinalpos=1&amp;itool=EntrezSystem2.PEntrez.Pubmed.Pubmed_ResultsPanel.Pubmed_DefaultReportPanel.Pubmed_RVDocSu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5.xml"/><Relationship Id="rId1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5.xml"/><Relationship Id="rId1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5.xml"/><Relationship Id="rId1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hyperlink" Target="http://www.ncbi.nlm.nih.gov/pubmed/19054267?ordinalpos=1&amp;itool=EntrezSystem2.PEntrez.Pubmed.Pubmed_ResultsPanel.Pubmed_DefaultReportPanel.Pubmed_RVDocSum" TargetMode="External"/><Relationship Id="rId1" Type="http://schemas.openxmlformats.org/officeDocument/2006/relationships/hyperlink" Target="http://www.ncbi.nlm.nih.gov/pubmed/25213377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image" Target="../media/image67.png"/><Relationship Id="rId1" Type="http://schemas.openxmlformats.org/officeDocument/2006/relationships/image" Target="../media/image65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Rectang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99331" name="Rectangle 3"/>
          <p:cNvSpPr>
            <a:spLocks noGrp="1"/>
          </p:cNvSpPr>
          <p:nvPr>
            <p:ph type="body" idx="4294967295"/>
          </p:nvPr>
        </p:nvSpPr>
        <p:spPr>
          <a:xfrm>
            <a:off x="390525" y="-425450"/>
            <a:ext cx="8229600" cy="5343525"/>
          </a:xfrm>
          <a:ln/>
        </p:spPr>
        <p:txBody>
          <a:bodyPr vert="horz" wrap="square" lIns="91440" tIns="45720" rIns="91440" bIns="45720" anchor="t"/>
          <a:p>
            <a:pPr eaLnBrk="1" hangingPunct="1"/>
            <a:endParaRPr lang="zh-CN" altLang="en-US" sz="5400" b="1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5400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     </a:t>
            </a:r>
            <a:r>
              <a:rPr lang="en-US" altLang="zh-CN" sz="5400" b="1" dirty="0">
                <a:latin typeface="黑体" panose="02010600030101010101" pitchFamily="49" charset="-122"/>
                <a:ea typeface="黑体" panose="02010600030101010101" pitchFamily="49" charset="-122"/>
                <a:sym typeface="幼圆" panose="02010509060101010101" pitchFamily="49" charset="-122"/>
              </a:rPr>
              <a:t>PubMed</a:t>
            </a:r>
            <a:r>
              <a:rPr lang="zh-CN" altLang="en-US" sz="5400" b="1" dirty="0">
                <a:latin typeface="黑体" panose="02010600030101010101" pitchFamily="49" charset="-122"/>
                <a:ea typeface="黑体" panose="02010600030101010101" pitchFamily="49" charset="-122"/>
                <a:sym typeface="幼圆" panose="02010509060101010101" pitchFamily="49" charset="-122"/>
              </a:rPr>
              <a:t>数据库</a:t>
            </a:r>
            <a:endParaRPr lang="zh-CN" altLang="en-US" sz="5400" b="1" dirty="0">
              <a:latin typeface="黑体" panose="02010600030101010101" pitchFamily="49" charset="-122"/>
              <a:ea typeface="黑体" panose="02010600030101010101" pitchFamily="49" charset="-122"/>
              <a:sym typeface="幼圆" panose="02010509060101010101" pitchFamily="49" charset="-122"/>
            </a:endParaRPr>
          </a:p>
          <a:p>
            <a:pPr eaLnBrk="1" hangingPunct="1"/>
            <a:endParaRPr lang="zh-CN" altLang="en-US" sz="3600" b="1" dirty="0">
              <a:ea typeface="宋体" panose="02010600030101010101" pitchFamily="2" charset="-122"/>
            </a:endParaRPr>
          </a:p>
          <a:p>
            <a:pPr eaLnBrk="1" hangingPunct="1"/>
            <a:endParaRPr lang="zh-CN" altLang="en-US" sz="3600" b="1" dirty="0">
              <a:ea typeface="宋体" panose="02010600030101010101" pitchFamily="2" charset="-122"/>
            </a:endParaRPr>
          </a:p>
          <a:p>
            <a:pPr eaLnBrk="1" hangingPunct="1"/>
            <a:endParaRPr lang="zh-CN" altLang="en-US" sz="3600" b="1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              </a:t>
            </a:r>
            <a:r>
              <a:rPr lang="en-US" altLang="zh-CN" b="1" dirty="0">
                <a:ea typeface="宋体" panose="02010600030101010101" pitchFamily="2" charset="-122"/>
              </a:rPr>
              <a:t>                               </a:t>
            </a:r>
            <a:endParaRPr lang="zh-CN" altLang="en-US" sz="3600" dirty="0"/>
          </a:p>
        </p:txBody>
      </p:sp>
      <p:pic>
        <p:nvPicPr>
          <p:cNvPr id="99332" name="Picture 4" descr="compu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438" y="2281238"/>
            <a:ext cx="3049587" cy="2795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3" name="Text Box 5"/>
          <p:cNvSpPr txBox="1"/>
          <p:nvPr/>
        </p:nvSpPr>
        <p:spPr>
          <a:xfrm>
            <a:off x="2268538" y="5365750"/>
            <a:ext cx="4873625" cy="8683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zh-CN" sz="2800" b="1" dirty="0">
                <a:latin typeface="黑体" panose="02010600030101010101" pitchFamily="49" charset="-122"/>
                <a:ea typeface="黑体" panose="02010600030101010101" pitchFamily="49" charset="-122"/>
              </a:rPr>
              <a:t>同济医学院医药卫生管理学院</a:t>
            </a:r>
            <a:endParaRPr lang="zh-CN" altLang="zh-CN" sz="28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zh-CN" sz="2800" b="1" dirty="0">
                <a:latin typeface="黑体" panose="02010600030101010101" pitchFamily="49" charset="-122"/>
                <a:ea typeface="黑体" panose="02010600030101010101" pitchFamily="49" charset="-122"/>
              </a:rPr>
              <a:t>          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p>
            <a:pPr>
              <a:buNone/>
            </a:pPr>
            <a:r>
              <a:rPr lang="zh-CN" altLang="en-US" dirty="0"/>
              <a:t>检索练习</a:t>
            </a:r>
            <a:endParaRPr lang="en-US" altLang="zh-CN" dirty="0"/>
          </a:p>
        </p:txBody>
      </p:sp>
      <p:sp>
        <p:nvSpPr>
          <p:cNvPr id="10649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p>
            <a:r>
              <a:rPr lang="zh-CN" altLang="en-US" dirty="0"/>
              <a:t>查找产后抑郁的病理、诊断和治疗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  <p:sp>
        <p:nvSpPr>
          <p:cNvPr id="107523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r>
              <a:rPr lang="zh-CN" altLang="zh-CN" sz="36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(2)高级检索</a:t>
            </a:r>
            <a:endParaRPr lang="zh-CN" altLang="zh-CN" sz="3600" b="1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高级检索界面下可进行</a:t>
            </a:r>
            <a:r>
              <a:rPr lang="zh-CN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多种检索条件限定</a:t>
            </a:r>
            <a:r>
              <a:rPr lang="zh-CN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。同时可以</a:t>
            </a:r>
            <a:r>
              <a:rPr lang="zh-CN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显示检索历史</a:t>
            </a:r>
            <a:r>
              <a:rPr lang="zh-CN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，允许使用检索史序号进行</a:t>
            </a:r>
            <a:r>
              <a:rPr lang="zh-CN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布尔逻辑</a:t>
            </a:r>
            <a:r>
              <a:rPr lang="zh-CN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检索。</a:t>
            </a:r>
            <a:endParaRPr lang="zh-CN" altLang="zh-CN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步骤如下：</a:t>
            </a:r>
            <a:endParaRPr lang="zh-CN" altLang="zh-CN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a.进入高级检索界面</a:t>
            </a:r>
            <a:endParaRPr lang="zh-CN" altLang="zh-CN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b.选择检索字段并输入检索词</a:t>
            </a:r>
            <a:endParaRPr lang="zh-CN" altLang="zh-CN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c.选择逻辑组配模式并进行检索</a:t>
            </a:r>
            <a:endParaRPr lang="zh-CN" altLang="zh-CN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{{%QMXP%FUD6%44`Y82SV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" y="942975"/>
            <a:ext cx="9032875" cy="47840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960" y="412115"/>
            <a:ext cx="9246235" cy="5442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20" y="602615"/>
            <a:ext cx="2831465" cy="4923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Rectang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endParaRPr lang="zh-CN" altLang="zh-CN" dirty="0"/>
          </a:p>
        </p:txBody>
      </p:sp>
      <p:sp>
        <p:nvSpPr>
          <p:cNvPr id="110595" name="Rectangle 3"/>
          <p:cNvSpPr>
            <a:spLocks noGrp="1"/>
          </p:cNvSpPr>
          <p:nvPr>
            <p:ph type="body"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34821" name="椭圆 1"/>
          <p:cNvSpPr/>
          <p:nvPr/>
        </p:nvSpPr>
        <p:spPr>
          <a:xfrm>
            <a:off x="5919788" y="3656013"/>
            <a:ext cx="2455862" cy="1036637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492375" y="3656013"/>
            <a:ext cx="1439863" cy="538162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" y="126365"/>
            <a:ext cx="8933815" cy="6665595"/>
          </a:xfrm>
          <a:prstGeom prst="rect">
            <a:avLst/>
          </a:prstGeom>
        </p:spPr>
      </p:pic>
    </p:spTree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 bldLvl="0" animBg="1"/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内容占位符 2"/>
          <p:cNvSpPr>
            <a:spLocks noGrp="1"/>
          </p:cNvSpPr>
          <p:nvPr>
            <p:ph idx="4294967295"/>
          </p:nvPr>
        </p:nvSpPr>
        <p:spPr>
          <a:xfrm>
            <a:off x="466725" y="1412875"/>
            <a:ext cx="8229600" cy="4525963"/>
          </a:xfrm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80000"/>
              </a:lnSpc>
            </a:pPr>
            <a:r>
              <a:rPr lang="en-US" altLang="zh-CN" sz="3500" b="1" dirty="0">
                <a:solidFill>
                  <a:srgbClr val="FF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2.</a:t>
            </a:r>
            <a:r>
              <a:rPr lang="zh-CN" altLang="en-US" sz="3500" b="1" dirty="0">
                <a:solidFill>
                  <a:srgbClr val="FF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主题词检索 </a:t>
            </a:r>
            <a:r>
              <a:rPr lang="zh-CN" altLang="en-US" sz="3500" dirty="0">
                <a:solidFill>
                  <a:srgbClr val="FF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     </a:t>
            </a:r>
            <a:endParaRPr lang="zh-CN" altLang="en-US" sz="3500" dirty="0">
              <a:solidFill>
                <a:srgbClr val="FF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主题词（</a:t>
            </a:r>
            <a:r>
              <a:rPr lang="en-US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Subject Heading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是指经过规范化处理的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最能表达文章主题概念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的语词。所谓规范化处理，就是在文献存储时，对文献中的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同义词、近义词、多义词等加以严格的控制和规范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，使得同一主题概念的文献相对集中在一个主题词下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(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无论文章作者用的什么词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)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。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    通过主题词途径检索可以很好的保证检索效率</a:t>
            </a:r>
            <a:r>
              <a:rPr lang="en-US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检全率和检准率</a:t>
            </a:r>
            <a:r>
              <a:rPr lang="en-US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)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。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11619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2" name="TextBox 76"/>
          <p:cNvSpPr txBox="1"/>
          <p:nvPr/>
        </p:nvSpPr>
        <p:spPr>
          <a:xfrm>
            <a:off x="539750" y="115888"/>
            <a:ext cx="2620963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主题词检索的概念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643" name="直接连接符 46"/>
          <p:cNvCxnSpPr/>
          <p:nvPr/>
        </p:nvCxnSpPr>
        <p:spPr>
          <a:xfrm flipH="1">
            <a:off x="612775" y="615950"/>
            <a:ext cx="7991475" cy="0"/>
          </a:xfrm>
          <a:prstGeom prst="line">
            <a:avLst/>
          </a:prstGeom>
          <a:ln w="9525" cap="flat" cmpd="sng">
            <a:solidFill>
              <a:srgbClr val="4D494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2644" name="Freeform 5"/>
          <p:cNvSpPr>
            <a:spLocks noChangeAspect="1"/>
          </p:cNvSpPr>
          <p:nvPr/>
        </p:nvSpPr>
        <p:spPr>
          <a:xfrm>
            <a:off x="15875" y="225425"/>
            <a:ext cx="344488" cy="395288"/>
          </a:xfrm>
          <a:custGeom>
            <a:avLst/>
            <a:gdLst/>
            <a:ahLst/>
            <a:cxnLst>
              <a:cxn ang="0">
                <a:pos x="202166920" y="115571234"/>
              </a:cxn>
              <a:cxn ang="0">
                <a:pos x="100911510" y="173186358"/>
              </a:cxn>
              <a:cxn ang="0">
                <a:pos x="0" y="230801481"/>
              </a:cxn>
              <a:cxn ang="0">
                <a:pos x="0" y="115571234"/>
              </a:cxn>
              <a:cxn ang="0">
                <a:pos x="0" y="0"/>
              </a:cxn>
              <a:cxn ang="0">
                <a:pos x="100911510" y="57615124"/>
              </a:cxn>
              <a:cxn ang="0">
                <a:pos x="202166920" y="115571234"/>
              </a:cxn>
            </a:cxnLst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6838" y="1724025"/>
            <a:ext cx="5213350" cy="3713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2646" name="TextBox 5"/>
          <p:cNvSpPr txBox="1"/>
          <p:nvPr/>
        </p:nvSpPr>
        <p:spPr>
          <a:xfrm>
            <a:off x="2006600" y="814388"/>
            <a:ext cx="18573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异位妊娠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3875" y="685800"/>
            <a:ext cx="3397250" cy="4354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ectopic pregnancy,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tubal pregnancy,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ovarian pregnancy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abdominal pregnancy,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cervical pregnancy,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interstitial pregnancy,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……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5530850" cy="5643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785813"/>
            <a:ext cx="5572125" cy="5510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785938"/>
            <a:ext cx="5786438" cy="4773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63" y="3149600"/>
            <a:ext cx="6219825" cy="370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TextBox 76"/>
          <p:cNvSpPr txBox="1"/>
          <p:nvPr/>
        </p:nvSpPr>
        <p:spPr>
          <a:xfrm>
            <a:off x="539750" y="115888"/>
            <a:ext cx="2620963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主题词检索的概念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691" name="直接连接符 46"/>
          <p:cNvCxnSpPr/>
          <p:nvPr/>
        </p:nvCxnSpPr>
        <p:spPr>
          <a:xfrm flipH="1">
            <a:off x="612775" y="615950"/>
            <a:ext cx="7991475" cy="0"/>
          </a:xfrm>
          <a:prstGeom prst="line">
            <a:avLst/>
          </a:prstGeom>
          <a:ln w="9525" cap="flat" cmpd="sng">
            <a:solidFill>
              <a:srgbClr val="4D4948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4692" name="Freeform 5"/>
          <p:cNvSpPr>
            <a:spLocks noChangeAspect="1"/>
          </p:cNvSpPr>
          <p:nvPr/>
        </p:nvSpPr>
        <p:spPr>
          <a:xfrm>
            <a:off x="15875" y="225425"/>
            <a:ext cx="344488" cy="395288"/>
          </a:xfrm>
          <a:custGeom>
            <a:avLst/>
            <a:gdLst/>
            <a:ahLst/>
            <a:cxnLst>
              <a:cxn ang="0">
                <a:pos x="202166920" y="115571234"/>
              </a:cxn>
              <a:cxn ang="0">
                <a:pos x="100911510" y="173186358"/>
              </a:cxn>
              <a:cxn ang="0">
                <a:pos x="0" y="230801481"/>
              </a:cxn>
              <a:cxn ang="0">
                <a:pos x="0" y="115571234"/>
              </a:cxn>
              <a:cxn ang="0">
                <a:pos x="0" y="0"/>
              </a:cxn>
              <a:cxn ang="0">
                <a:pos x="100911510" y="57615124"/>
              </a:cxn>
              <a:cxn ang="0">
                <a:pos x="202166920" y="115571234"/>
              </a:cxn>
            </a:cxnLst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1469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13" y="1584325"/>
            <a:ext cx="2351087" cy="270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4694" name="文本框 89"/>
          <p:cNvSpPr txBox="1"/>
          <p:nvPr/>
        </p:nvSpPr>
        <p:spPr>
          <a:xfrm>
            <a:off x="898525" y="4095750"/>
            <a:ext cx="18240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58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主题词检索</a:t>
            </a:r>
            <a:endParaRPr lang="zh-CN" altLang="en-US" sz="2400" b="1" dirty="0">
              <a:solidFill>
                <a:srgbClr val="0582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91"/>
          <p:cNvSpPr txBox="1"/>
          <p:nvPr/>
        </p:nvSpPr>
        <p:spPr>
          <a:xfrm>
            <a:off x="1092200" y="4556125"/>
            <a:ext cx="1358900" cy="252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1050" kern="1200" cap="none" spc="0" normalizeH="0" baseline="0" noProof="0" dirty="0" err="1">
                <a:solidFill>
                  <a:srgbClr val="2E4C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MeSH</a:t>
            </a:r>
            <a:r>
              <a:rPr kumimoji="0" lang="en-US" altLang="zh-CN" sz="1050" kern="1200" cap="none" spc="0" normalizeH="0" baseline="0" noProof="0" dirty="0">
                <a:solidFill>
                  <a:srgbClr val="2E4C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Database</a:t>
            </a:r>
            <a:endParaRPr kumimoji="0" lang="en-US" altLang="zh-CN" sz="1050" kern="1200" cap="none" spc="0" normalizeH="0" baseline="0" noProof="0" dirty="0">
              <a:solidFill>
                <a:srgbClr val="2E4C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696" name="TextBox 8"/>
          <p:cNvSpPr txBox="1"/>
          <p:nvPr/>
        </p:nvSpPr>
        <p:spPr>
          <a:xfrm>
            <a:off x="2857500" y="620713"/>
            <a:ext cx="5875338" cy="4522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主题词使得一个概念在主题词表中只有一个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唯一对应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一方面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可以将内容相同或相近的文献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集中在一个主题词下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，避免多次检索，提高了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查全率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另一方面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数据库标引人员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仅将文献主要涉及的概念标引为主题词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，因此，主题词检索同时也提高了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查准率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769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  <p:sp>
        <p:nvSpPr>
          <p:cNvPr id="115715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主题词数据库（</a:t>
            </a:r>
            <a:r>
              <a:rPr lang="en-US" altLang="zh-CN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MeSH Database</a:t>
            </a:r>
            <a:r>
              <a:rPr lang="zh-CN" altLang="en-US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        </a:t>
            </a:r>
            <a:endParaRPr lang="zh-CN" altLang="en-US" b="1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  在“</a:t>
            </a:r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MeSH Database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”检索提问框内输入检索词后，系统将自动按主题词表进行匹配检索（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将非主题词将自动转换为主题词）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，在词表界面，可以浏览到该主题词的</a:t>
            </a:r>
            <a:r>
              <a:rPr lang="zh-CN" altLang="en-US" dirty="0">
                <a:solidFill>
                  <a:srgbClr val="FF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词义注释、树状结构，允许组配的副主题词，该词的同义词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，还可以进行副主题词限定检索、主题词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加权检索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及不扩展检索（默认扩展）等。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b="1" dirty="0">
                <a:solidFill>
                  <a:srgbClr val="0000FF"/>
                </a:solidFill>
              </a:rPr>
              <a:t>网址：</a:t>
            </a:r>
            <a:endParaRPr lang="zh-CN" altLang="en-US" b="1" dirty="0">
              <a:solidFill>
                <a:srgbClr val="0000FF"/>
              </a:solidFill>
            </a:endParaRPr>
          </a:p>
          <a:p>
            <a:pPr eaLnBrk="1" hangingPunct="1"/>
            <a:endParaRPr lang="zh-CN" altLang="en-US" dirty="0">
              <a:hlinkClick r:id="rId1"/>
            </a:endParaRPr>
          </a:p>
          <a:p>
            <a:pPr eaLnBrk="1" hangingPunct="1"/>
            <a:r>
              <a:rPr lang="en-US" altLang="zh-CN" dirty="0">
                <a:hlinkClick r:id="rId2"/>
              </a:rPr>
              <a:t>https://pubmed.ncbi.nlm.nih.gov/</a:t>
            </a:r>
            <a:endParaRPr lang="en-US" altLang="zh-CN" dirty="0"/>
          </a:p>
        </p:txBody>
      </p:sp>
      <p:sp>
        <p:nvSpPr>
          <p:cNvPr id="100355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一、PubMed</a:t>
            </a:r>
            <a:r>
              <a:rPr lang="zh-CN" altLang="en-US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检索入口</a:t>
            </a:r>
            <a:endParaRPr lang="zh-CN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内容占位符 2"/>
          <p:cNvSpPr>
            <a:spLocks noGrp="1"/>
          </p:cNvSpPr>
          <p:nvPr>
            <p:ph idx="4294967295"/>
          </p:nvPr>
        </p:nvSpPr>
        <p:spPr>
          <a:xfrm>
            <a:off x="466725" y="1412875"/>
            <a:ext cx="8229600" cy="49244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r>
              <a:rPr kumimoji="0" lang="zh-CN" altLang="en-US" sz="2500" b="1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例：从主题途径查找：“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FK506</a:t>
            </a: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副作用和肾移植的关系</a:t>
            </a:r>
            <a:r>
              <a:rPr kumimoji="0" lang="zh-CN" altLang="en-US" sz="2500" b="1" i="0" u="none" strike="noStrike" kern="0" cap="none" spc="0" normalizeH="0" baseline="0" noProof="1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”</a:t>
            </a:r>
            <a:endParaRPr kumimoji="0" lang="zh-CN" altLang="en-US" sz="2500" b="1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Cambria" panose="02040503050406030204" pitchFamily="18" charset="0"/>
            </a:endParaRPr>
          </a:p>
          <a:p>
            <a:pPr marL="342900" marR="0" lvl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/>
            </a:pP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步骤：</a:t>
            </a:r>
            <a:endParaRPr kumimoji="0" lang="zh-CN" altLang="en-US" sz="2500" b="0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Cambria" panose="02040503050406030204" pitchFamily="18" charset="0"/>
            </a:endParaRPr>
          </a:p>
          <a:p>
            <a:pPr marL="342900" marR="0" lvl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/>
            </a:pP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（</a:t>
            </a:r>
            <a:r>
              <a:rPr kumimoji="0" lang="en-US" altLang="zh-CN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1</a:t>
            </a: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）进入主题词数据库（</a:t>
            </a:r>
            <a:r>
              <a:rPr kumimoji="0" lang="en-US" altLang="zh-CN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MeSH Database</a:t>
            </a: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）</a:t>
            </a:r>
            <a:endParaRPr kumimoji="0" lang="zh-CN" altLang="en-US" sz="2500" b="0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Cambria" panose="02040503050406030204" pitchFamily="18" charset="0"/>
            </a:endParaRPr>
          </a:p>
          <a:p>
            <a:pPr marL="342900" marR="0" lvl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/>
            </a:pPr>
            <a:r>
              <a:rPr kumimoji="0" lang="zh-CN" altLang="en-US" sz="2500" b="0" i="0" u="none" strike="noStrike" kern="0" cap="none" spc="0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（</a:t>
            </a:r>
            <a:r>
              <a:rPr kumimoji="0" lang="en-US" altLang="zh-CN" sz="2500" b="0" i="0" u="none" strike="noStrike" kern="0" cap="none" spc="0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2</a:t>
            </a:r>
            <a:r>
              <a:rPr kumimoji="0" lang="zh-CN" altLang="en-US" sz="2500" b="0" i="0" u="none" strike="noStrike" kern="0" cap="none" spc="0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）输入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FK506</a:t>
            </a:r>
            <a:r>
              <a:rPr kumimoji="0" lang="zh-CN" altLang="en-US" sz="2500" b="0" i="0" u="none" strike="noStrike" kern="0" cap="none" spc="0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，进入该主题词轮排表</a:t>
            </a:r>
            <a:endParaRPr kumimoji="0" lang="zh-CN" altLang="en-US" sz="2500" b="0" i="0" u="none" strike="noStrike" kern="0" cap="none" spc="0" normalizeH="0" baseline="0" noProof="1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Cambria" panose="02040503050406030204" pitchFamily="18" charset="0"/>
            </a:endParaRPr>
          </a:p>
          <a:p>
            <a:pPr marL="342900" marR="0" lvl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/>
            </a:pPr>
            <a:r>
              <a:rPr kumimoji="0" lang="zh-CN" altLang="en-US" sz="2500" b="0" i="0" u="none" strike="noStrike" kern="0" cap="none" spc="0" normalizeH="0" baseline="0" noProof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（</a:t>
            </a:r>
            <a:r>
              <a:rPr kumimoji="0" lang="en-US" altLang="zh-CN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3</a:t>
            </a: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）点击该主题词，进入主题词的细节屏</a:t>
            </a:r>
            <a:endParaRPr kumimoji="0" lang="zh-CN" altLang="en-US" sz="2500" b="0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Cambria" panose="02040503050406030204" pitchFamily="18" charset="0"/>
            </a:endParaRPr>
          </a:p>
          <a:p>
            <a:pPr marL="342900" marR="0" lvl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/>
            </a:pP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（</a:t>
            </a:r>
            <a:r>
              <a:rPr kumimoji="0" lang="en-US" altLang="zh-CN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3</a:t>
            </a: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）选择副主题词“副作用”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adverse effects</a:t>
            </a:r>
            <a:r>
              <a:rPr kumimoji="0" lang="en-US" altLang="zh-CN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 </a:t>
            </a:r>
            <a:endParaRPr kumimoji="0" lang="zh-CN" altLang="en-US" sz="2500" b="0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Cambria" panose="02040503050406030204" pitchFamily="18" charset="0"/>
            </a:endParaRPr>
          </a:p>
          <a:p>
            <a:pPr marL="342900" marR="0" lvl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/>
            </a:pP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（</a:t>
            </a:r>
            <a:r>
              <a:rPr kumimoji="0" lang="en-US" altLang="zh-CN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4</a:t>
            </a: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）添加至检索生成器并检索</a:t>
            </a:r>
            <a:endParaRPr kumimoji="0" lang="zh-CN" altLang="en-US" sz="2500" b="0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Cambria" panose="02040503050406030204" pitchFamily="18" charset="0"/>
            </a:endParaRPr>
          </a:p>
          <a:p>
            <a:pPr marL="342900" marR="0" lvl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/>
            </a:pP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（</a:t>
            </a:r>
            <a:r>
              <a:rPr kumimoji="0" lang="en-US" altLang="zh-CN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5</a:t>
            </a: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）使用相同方法检索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kidney transplantation</a:t>
            </a: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（不组配副主题词）</a:t>
            </a:r>
            <a:endParaRPr kumimoji="0" lang="zh-CN" altLang="en-US" sz="2500" b="0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Cambria" panose="02040503050406030204" pitchFamily="18" charset="0"/>
            </a:endParaRPr>
          </a:p>
          <a:p>
            <a:pPr marL="342900" marR="0" lvl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/>
            </a:pP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（</a:t>
            </a:r>
            <a:r>
              <a:rPr kumimoji="0" lang="en-US" altLang="zh-CN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6</a:t>
            </a:r>
            <a:r>
              <a:rPr kumimoji="0" lang="zh-CN" altLang="en-US" sz="2500" b="0" i="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Cambria" panose="02040503050406030204" pitchFamily="18" charset="0"/>
              </a:rPr>
              <a:t>）进入高级检索，将两个检索史记录进行组配检索得到最终结果</a:t>
            </a:r>
            <a:endParaRPr kumimoji="0" lang="zh-CN" altLang="en-US" sz="2500" b="0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Cambria" panose="02040503050406030204" pitchFamily="18" charset="0"/>
            </a:endParaRPr>
          </a:p>
          <a:p>
            <a:pPr marL="342900" marR="0" lvl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None/>
              <a:defRPr/>
            </a:pPr>
            <a:endParaRPr kumimoji="0" lang="zh-CN" altLang="en-US" sz="24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mbria" panose="02040503050406030204" pitchFamily="18" charset="0"/>
            </a:endParaRPr>
          </a:p>
        </p:txBody>
      </p:sp>
      <p:sp>
        <p:nvSpPr>
          <p:cNvPr id="116739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3" name="线形标注 1 3"/>
          <p:cNvSpPr/>
          <p:nvPr/>
        </p:nvSpPr>
        <p:spPr>
          <a:xfrm>
            <a:off x="6929438" y="3714750"/>
            <a:ext cx="1143000" cy="357188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17764" name="TextBox 4"/>
          <p:cNvSpPr/>
          <p:nvPr/>
        </p:nvSpPr>
        <p:spPr>
          <a:xfrm>
            <a:off x="5429250" y="4071938"/>
            <a:ext cx="128587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进入主题词数据库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245745"/>
            <a:ext cx="9239250" cy="6366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TextBox 6"/>
          <p:cNvSpPr/>
          <p:nvPr/>
        </p:nvSpPr>
        <p:spPr>
          <a:xfrm>
            <a:off x="285750" y="3786188"/>
            <a:ext cx="2071688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输入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FK506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并进行检索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" y="182880"/>
            <a:ext cx="9103360" cy="66408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0" y="311150"/>
            <a:ext cx="9083040" cy="6236335"/>
          </a:xfrm>
          <a:prstGeom prst="rect">
            <a:avLst/>
          </a:prstGeom>
        </p:spPr>
      </p:pic>
      <p:sp>
        <p:nvSpPr>
          <p:cNvPr id="119811" name="TextBox 8"/>
          <p:cNvSpPr/>
          <p:nvPr/>
        </p:nvSpPr>
        <p:spPr>
          <a:xfrm>
            <a:off x="1950085" y="4271963"/>
            <a:ext cx="43910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点击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Tacrolimus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sym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5" name="矩形 5"/>
          <p:cNvSpPr/>
          <p:nvPr/>
        </p:nvSpPr>
        <p:spPr>
          <a:xfrm>
            <a:off x="5668963" y="2176145"/>
            <a:ext cx="2571750" cy="785813"/>
          </a:xfrm>
          <a:prstGeom prst="rect">
            <a:avLst/>
          </a:prstGeom>
          <a:solidFill>
            <a:srgbClr val="BEE5FB"/>
          </a:solidFill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  <a:sym typeface="华文楷体" panose="02010600040101010101" pitchFamily="2" charset="-122"/>
              </a:rPr>
              <a:t>主题词细节屏（上）</a:t>
            </a:r>
            <a:endParaRPr lang="zh-CN" altLang="zh-CN" sz="1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20837" name="TextBox 7"/>
          <p:cNvSpPr/>
          <p:nvPr/>
        </p:nvSpPr>
        <p:spPr>
          <a:xfrm>
            <a:off x="2357438" y="1357313"/>
            <a:ext cx="17145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词义注释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8" name="直接连接符 9"/>
          <p:cNvSpPr/>
          <p:nvPr/>
        </p:nvSpPr>
        <p:spPr>
          <a:xfrm>
            <a:off x="0" y="2714625"/>
            <a:ext cx="1643063" cy="1588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39" name="TextBox 10"/>
          <p:cNvSpPr/>
          <p:nvPr/>
        </p:nvSpPr>
        <p:spPr>
          <a:xfrm>
            <a:off x="1714500" y="2500313"/>
            <a:ext cx="142875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历史注释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4800"/>
            <a:ext cx="8978265" cy="62782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1858" name="Picture 2"/>
          <p:cNvPicPr>
            <a:picLocks noGrp="1" noChangeAspect="1"/>
          </p:cNvPicPr>
          <p:nvPr>
            <p:ph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2700"/>
            <a:ext cx="9144000" cy="6351588"/>
          </a:xfrm>
          <a:ln/>
        </p:spPr>
      </p:pic>
      <p:sp>
        <p:nvSpPr>
          <p:cNvPr id="121859" name="线形标注 1 4"/>
          <p:cNvSpPr/>
          <p:nvPr/>
        </p:nvSpPr>
        <p:spPr>
          <a:xfrm>
            <a:off x="0" y="509588"/>
            <a:ext cx="3786188" cy="3133725"/>
          </a:xfrm>
          <a:prstGeom prst="borderCallout1">
            <a:avLst>
              <a:gd name="adj1" fmla="val 48731"/>
              <a:gd name="adj2" fmla="val 131120"/>
              <a:gd name="adj3" fmla="val 58917"/>
              <a:gd name="adj4" fmla="val 101898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1860" name="TextBox 5"/>
          <p:cNvSpPr/>
          <p:nvPr/>
        </p:nvSpPr>
        <p:spPr>
          <a:xfrm>
            <a:off x="4857750" y="1857375"/>
            <a:ext cx="3429000" cy="5842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  <a:sym typeface="华文楷体" panose="02010600040101010101" pitchFamily="2" charset="-122"/>
              </a:rPr>
              <a:t>入口词（同义词）</a:t>
            </a:r>
            <a:endParaRPr lang="zh-CN" altLang="zh-CN" b="1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  <a:sym typeface="华文楷体" panose="02010600040101010101" pitchFamily="2" charset="-122"/>
            </a:endParaRPr>
          </a:p>
        </p:txBody>
      </p:sp>
      <p:sp>
        <p:nvSpPr>
          <p:cNvPr id="121861" name="椭圆 6"/>
          <p:cNvSpPr/>
          <p:nvPr/>
        </p:nvSpPr>
        <p:spPr>
          <a:xfrm>
            <a:off x="536575" y="3106738"/>
            <a:ext cx="714375" cy="357187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1862" name="线形标注 1 7"/>
          <p:cNvSpPr/>
          <p:nvPr/>
        </p:nvSpPr>
        <p:spPr>
          <a:xfrm>
            <a:off x="0" y="3714750"/>
            <a:ext cx="3786188" cy="785813"/>
          </a:xfrm>
          <a:prstGeom prst="borderCallout1">
            <a:avLst>
              <a:gd name="adj1" fmla="val 52532"/>
              <a:gd name="adj2" fmla="val 103852"/>
              <a:gd name="adj3" fmla="val 29917"/>
              <a:gd name="adj4" fmla="val 129940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1863" name="TextBox 8"/>
          <p:cNvSpPr/>
          <p:nvPr/>
        </p:nvSpPr>
        <p:spPr>
          <a:xfrm>
            <a:off x="4929188" y="3714750"/>
            <a:ext cx="14287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曾用词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864" name="线形标注 1 9"/>
          <p:cNvSpPr/>
          <p:nvPr/>
        </p:nvSpPr>
        <p:spPr>
          <a:xfrm>
            <a:off x="0" y="4500563"/>
            <a:ext cx="3786188" cy="571500"/>
          </a:xfrm>
          <a:prstGeom prst="borderCallout1">
            <a:avLst>
              <a:gd name="adj1" fmla="val 30546"/>
              <a:gd name="adj2" fmla="val 131116"/>
              <a:gd name="adj3" fmla="val 62361"/>
              <a:gd name="adj4" fmla="val 101898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1865" name="TextBox 10"/>
          <p:cNvSpPr/>
          <p:nvPr/>
        </p:nvSpPr>
        <p:spPr>
          <a:xfrm>
            <a:off x="4929188" y="4429125"/>
            <a:ext cx="3643312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药理作用：免疫抑制剂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866" name="线形标注 1 11"/>
          <p:cNvSpPr/>
          <p:nvPr/>
        </p:nvSpPr>
        <p:spPr>
          <a:xfrm>
            <a:off x="0" y="5072063"/>
            <a:ext cx="3786188" cy="1785937"/>
          </a:xfrm>
          <a:prstGeom prst="borderCallout1">
            <a:avLst>
              <a:gd name="adj1" fmla="val 45176"/>
              <a:gd name="adj2" fmla="val 129171"/>
              <a:gd name="adj3" fmla="val 55519"/>
              <a:gd name="adj4" fmla="val 100338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1867" name="TextBox 12"/>
          <p:cNvSpPr/>
          <p:nvPr/>
        </p:nvSpPr>
        <p:spPr>
          <a:xfrm>
            <a:off x="4857750" y="5643563"/>
            <a:ext cx="2357438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树状结构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82" name="Picture 4"/>
          <p:cNvPicPr>
            <a:picLocks noGrp="1" noChangeAspect="1"/>
          </p:cNvPicPr>
          <p:nvPr>
            <p:ph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20188" cy="6858000"/>
          </a:xfrm>
          <a:ln/>
        </p:spPr>
      </p:pic>
      <p:sp>
        <p:nvSpPr>
          <p:cNvPr id="122883" name="线形标注 1 7"/>
          <p:cNvSpPr/>
          <p:nvPr/>
        </p:nvSpPr>
        <p:spPr>
          <a:xfrm>
            <a:off x="6858000" y="2714625"/>
            <a:ext cx="1714500" cy="1000125"/>
          </a:xfrm>
          <a:prstGeom prst="borderCallout1">
            <a:avLst>
              <a:gd name="adj1" fmla="val 48241"/>
              <a:gd name="adj2" fmla="val -4028"/>
              <a:gd name="adj3" fmla="val 35815"/>
              <a:gd name="adj4" fmla="val -40051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2884" name="TextBox 8"/>
          <p:cNvSpPr/>
          <p:nvPr/>
        </p:nvSpPr>
        <p:spPr>
          <a:xfrm>
            <a:off x="3240088" y="2357438"/>
            <a:ext cx="2903537" cy="1568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添加至右侧，选择逻辑组配模式（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AND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），再点击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Search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PubMed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885" name="矩形 9"/>
          <p:cNvSpPr/>
          <p:nvPr/>
        </p:nvSpPr>
        <p:spPr>
          <a:xfrm>
            <a:off x="6858000" y="1785938"/>
            <a:ext cx="2071688" cy="85725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2886" name="线形标注 1 10"/>
          <p:cNvSpPr/>
          <p:nvPr/>
        </p:nvSpPr>
        <p:spPr>
          <a:xfrm>
            <a:off x="357188" y="3714750"/>
            <a:ext cx="1071562" cy="285750"/>
          </a:xfrm>
          <a:prstGeom prst="borderCallout1">
            <a:avLst>
              <a:gd name="adj1" fmla="val -17375"/>
              <a:gd name="adj2" fmla="val 35708"/>
              <a:gd name="adj3" fmla="val -130079"/>
              <a:gd name="adj4" fmla="val 77278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2887" name="TextBox 11"/>
          <p:cNvSpPr/>
          <p:nvPr/>
        </p:nvSpPr>
        <p:spPr>
          <a:xfrm>
            <a:off x="1285875" y="2928938"/>
            <a:ext cx="1428750" cy="82994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选择副主题词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8" name="线形标注 1 8"/>
          <p:cNvSpPr/>
          <p:nvPr/>
        </p:nvSpPr>
        <p:spPr>
          <a:xfrm>
            <a:off x="534988" y="1208088"/>
            <a:ext cx="1763712" cy="428625"/>
          </a:xfrm>
          <a:prstGeom prst="borderCallout1">
            <a:avLst>
              <a:gd name="adj1" fmla="val 18750"/>
              <a:gd name="adj2" fmla="val 154949"/>
              <a:gd name="adj3" fmla="val 74648"/>
              <a:gd name="adj4" fmla="val 97731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5" name="TextBox 7"/>
          <p:cNvSpPr/>
          <p:nvPr/>
        </p:nvSpPr>
        <p:spPr>
          <a:xfrm>
            <a:off x="3903663" y="2657475"/>
            <a:ext cx="2500312" cy="1939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7.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使用相同的方法检索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kidney transplantation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（不组配副主题词）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217805"/>
            <a:ext cx="8985250" cy="611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charRg st="3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charRg st="3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TextBox 5"/>
          <p:cNvSpPr/>
          <p:nvPr/>
        </p:nvSpPr>
        <p:spPr>
          <a:xfrm>
            <a:off x="2286000" y="4000500"/>
            <a:ext cx="28400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8.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添加两个检索史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932" name="线形标注 1 8"/>
          <p:cNvSpPr/>
          <p:nvPr/>
        </p:nvSpPr>
        <p:spPr>
          <a:xfrm>
            <a:off x="430213" y="1536700"/>
            <a:ext cx="1763712" cy="428625"/>
          </a:xfrm>
          <a:prstGeom prst="borderCallout1">
            <a:avLst>
              <a:gd name="adj1" fmla="val 18750"/>
              <a:gd name="adj2" fmla="val 154949"/>
              <a:gd name="adj3" fmla="val 74648"/>
              <a:gd name="adj4" fmla="val 97731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4933" name="TextBox 6"/>
          <p:cNvSpPr/>
          <p:nvPr/>
        </p:nvSpPr>
        <p:spPr>
          <a:xfrm>
            <a:off x="3165475" y="1136650"/>
            <a:ext cx="2628900" cy="8286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7.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得到第二个词的检索结果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90288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篇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sym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287655"/>
            <a:ext cx="9127490" cy="6283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TextBox 5"/>
          <p:cNvSpPr/>
          <p:nvPr/>
        </p:nvSpPr>
        <p:spPr>
          <a:xfrm>
            <a:off x="2286000" y="4000500"/>
            <a:ext cx="28400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8.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添加两个检索史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932" name="线形标注 1 8"/>
          <p:cNvSpPr/>
          <p:nvPr/>
        </p:nvSpPr>
        <p:spPr>
          <a:xfrm>
            <a:off x="430213" y="1536700"/>
            <a:ext cx="1763712" cy="428625"/>
          </a:xfrm>
          <a:prstGeom prst="borderCallout1">
            <a:avLst>
              <a:gd name="adj1" fmla="val 18750"/>
              <a:gd name="adj2" fmla="val 154949"/>
              <a:gd name="adj3" fmla="val 74648"/>
              <a:gd name="adj4" fmla="val 97731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4933" name="TextBox 6"/>
          <p:cNvSpPr/>
          <p:nvPr/>
        </p:nvSpPr>
        <p:spPr>
          <a:xfrm>
            <a:off x="3165475" y="1136650"/>
            <a:ext cx="2628900" cy="8286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7.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得到第二个词的检索结果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90288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篇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sym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762635"/>
            <a:ext cx="8583295" cy="5184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1.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关键词检索（包括基本检索和高级检索）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2.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主题词检索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3.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期刊检索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4.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其它检索途径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01379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TextBox 5"/>
          <p:cNvSpPr/>
          <p:nvPr/>
        </p:nvSpPr>
        <p:spPr>
          <a:xfrm>
            <a:off x="2286000" y="4000500"/>
            <a:ext cx="28400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8.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添加两个检索史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932" name="线形标注 1 8"/>
          <p:cNvSpPr/>
          <p:nvPr/>
        </p:nvSpPr>
        <p:spPr>
          <a:xfrm>
            <a:off x="430213" y="1536700"/>
            <a:ext cx="1763712" cy="428625"/>
          </a:xfrm>
          <a:prstGeom prst="borderCallout1">
            <a:avLst>
              <a:gd name="adj1" fmla="val 18750"/>
              <a:gd name="adj2" fmla="val 154949"/>
              <a:gd name="adj3" fmla="val 74648"/>
              <a:gd name="adj4" fmla="val 97731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4933" name="TextBox 6"/>
          <p:cNvSpPr/>
          <p:nvPr/>
        </p:nvSpPr>
        <p:spPr>
          <a:xfrm>
            <a:off x="3165475" y="1136650"/>
            <a:ext cx="2628900" cy="8286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7.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得到第二个词的检索结果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90288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篇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sym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6420"/>
            <a:ext cx="9175750" cy="55175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2" name="标题 1"/>
          <p:cNvSpPr>
            <a:spLocks noGrp="1"/>
          </p:cNvSpPr>
          <p:nvPr>
            <p:ph type="title" idx="4294967295"/>
          </p:nvPr>
        </p:nvSpPr>
        <p:spPr>
          <a:xfrm>
            <a:off x="134938" y="711200"/>
            <a:ext cx="82296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32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加权检索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8003" name="圆角矩形 3"/>
          <p:cNvSpPr/>
          <p:nvPr/>
        </p:nvSpPr>
        <p:spPr>
          <a:xfrm>
            <a:off x="233363" y="1169988"/>
            <a:ext cx="8496300" cy="4392612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latin typeface="Calibri" panose="020F0502020204030204" pitchFamily="34" charset="0"/>
                <a:ea typeface="黑体" panose="02010600030101010101" pitchFamily="49" charset="-122"/>
              </a:rPr>
              <a:t>     </a:t>
            </a:r>
            <a:r>
              <a:rPr lang="zh-CN" altLang="en-US" sz="2800" dirty="0">
                <a:latin typeface="Calibri" panose="020F0502020204030204" pitchFamily="34" charset="0"/>
                <a:ea typeface="黑体" panose="02010600030101010101" pitchFamily="49" charset="-122"/>
              </a:rPr>
              <a:t>    加权检索是某些检索系统（如：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0030101010101" pitchFamily="49" charset="-122"/>
              </a:rPr>
              <a:t>SinoMed</a:t>
            </a:r>
            <a:r>
              <a:rPr lang="zh-CN" altLang="en-US" sz="2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0030101010101" pitchFamily="49" charset="-122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0030101010101" pitchFamily="49" charset="-122"/>
              </a:rPr>
              <a:t>PubMed</a:t>
            </a:r>
            <a:r>
              <a:rPr lang="zh-CN" altLang="en-US" sz="2800" dirty="0">
                <a:latin typeface="Calibri" panose="020F0502020204030204" pitchFamily="34" charset="0"/>
                <a:ea typeface="黑体" panose="02010600030101010101" pitchFamily="49" charset="-122"/>
              </a:rPr>
              <a:t>）提供的一种</a:t>
            </a:r>
            <a:r>
              <a:rPr lang="zh-CN" altLang="en-US" sz="2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0030101010101" pitchFamily="49" charset="-122"/>
              </a:rPr>
              <a:t>定量检索</a:t>
            </a:r>
            <a:r>
              <a:rPr lang="zh-CN" altLang="en-US" sz="2800" dirty="0">
                <a:latin typeface="Calibri" panose="020F0502020204030204" pitchFamily="34" charset="0"/>
                <a:ea typeface="黑体" panose="02010600030101010101" pitchFamily="49" charset="-122"/>
              </a:rPr>
              <a:t>技术，是计算机检索的一种方法。</a:t>
            </a:r>
            <a:endParaRPr lang="en-US" altLang="zh-CN" sz="2800" dirty="0">
              <a:latin typeface="Calibri" panose="020F0502020204030204" pitchFamily="34" charset="0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latin typeface="Arial" panose="020B0604020202020204" pitchFamily="34" charset="0"/>
                <a:ea typeface="黑体" panose="02010600030101010101" pitchFamily="49" charset="-122"/>
              </a:rPr>
              <a:t>       所谓“权”，表示重要程度的数值。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黑体" panose="02010600030101010101" pitchFamily="49" charset="-122"/>
              </a:rPr>
              <a:t>所谓“加权”，是一种对文献实行定量检索的措施。</a:t>
            </a:r>
            <a:r>
              <a:rPr lang="zh-CN" altLang="en-US" sz="2800" dirty="0">
                <a:latin typeface="Arial" panose="020B0604020202020204" pitchFamily="34" charset="0"/>
                <a:ea typeface="黑体" panose="02010600030101010101" pitchFamily="49" charset="-122"/>
              </a:rPr>
              <a:t>它是对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黑体" panose="02010600030101010101" pitchFamily="49" charset="-122"/>
              </a:rPr>
              <a:t>检索质量</a:t>
            </a:r>
            <a:r>
              <a:rPr lang="zh-CN" altLang="en-US" sz="2800" dirty="0">
                <a:latin typeface="Arial" panose="020B0604020202020204" pitchFamily="34" charset="0"/>
                <a:ea typeface="黑体" panose="02010600030101010101" pitchFamily="49" charset="-122"/>
              </a:rPr>
              <a:t>进行控制的一种有效方法。</a:t>
            </a:r>
            <a:endParaRPr lang="zh-CN" altLang="en-US" sz="2800" dirty="0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标题 1"/>
          <p:cNvSpPr>
            <a:spLocks noGrp="1"/>
          </p:cNvSpPr>
          <p:nvPr>
            <p:ph type="title" idx="4294967295"/>
          </p:nvPr>
        </p:nvSpPr>
        <p:spPr>
          <a:xfrm>
            <a:off x="122238" y="303213"/>
            <a:ext cx="82296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32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加权检索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9027" name="圆角矩形 3"/>
          <p:cNvSpPr/>
          <p:nvPr/>
        </p:nvSpPr>
        <p:spPr>
          <a:xfrm>
            <a:off x="220663" y="1193800"/>
            <a:ext cx="8496300" cy="5589588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dirty="0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129029" name="线形标注 1 4"/>
          <p:cNvSpPr/>
          <p:nvPr/>
        </p:nvSpPr>
        <p:spPr>
          <a:xfrm>
            <a:off x="555625" y="1928813"/>
            <a:ext cx="2286000" cy="428625"/>
          </a:xfrm>
          <a:prstGeom prst="borderCallout1">
            <a:avLst>
              <a:gd name="adj1" fmla="val -8773"/>
              <a:gd name="adj2" fmla="val 126505"/>
              <a:gd name="adj3" fmla="val 57444"/>
              <a:gd name="adj4" fmla="val 101019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29030" name="文本框 2"/>
          <p:cNvSpPr txBox="1"/>
          <p:nvPr/>
        </p:nvSpPr>
        <p:spPr>
          <a:xfrm>
            <a:off x="3227388" y="1836738"/>
            <a:ext cx="14922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得到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74411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篇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31" name="文本框 5"/>
          <p:cNvSpPr txBox="1"/>
          <p:nvPr/>
        </p:nvSpPr>
        <p:spPr>
          <a:xfrm>
            <a:off x="5992813" y="1560513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90288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1446530"/>
            <a:ext cx="8855710" cy="47917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  <p:sp>
        <p:nvSpPr>
          <p:cNvPr id="130051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r>
              <a:rPr lang="en-US" altLang="zh-CN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3.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期刊检索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方法步骤：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1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）进入期刊数据库（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Journals Database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2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）输入期刊信息（可以为刊名全称、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ISSN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、刊名缩写（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MEDLINE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、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ISO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）、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NLM ID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、主题）并进行检索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3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）查看期刊信息并可以通过链接访问期刊网站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6" name="线形标注 1 5"/>
          <p:cNvSpPr/>
          <p:nvPr/>
        </p:nvSpPr>
        <p:spPr>
          <a:xfrm>
            <a:off x="6429375" y="3929063"/>
            <a:ext cx="1500188" cy="285750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31077" name="TextBox 6"/>
          <p:cNvSpPr/>
          <p:nvPr/>
        </p:nvSpPr>
        <p:spPr>
          <a:xfrm>
            <a:off x="4429125" y="4143375"/>
            <a:ext cx="1643063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进入期刊数据库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43180" y="1282065"/>
            <a:ext cx="9028430" cy="44811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线形标注 1 5"/>
          <p:cNvSpPr/>
          <p:nvPr/>
        </p:nvSpPr>
        <p:spPr>
          <a:xfrm>
            <a:off x="142875" y="1643063"/>
            <a:ext cx="6500813" cy="642937"/>
          </a:xfrm>
          <a:prstGeom prst="borderCallout1">
            <a:avLst>
              <a:gd name="adj1" fmla="val 249972"/>
              <a:gd name="adj2" fmla="val 78347"/>
              <a:gd name="adj3" fmla="val 105616"/>
              <a:gd name="adj4" fmla="val 56639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32099" name="TextBox 6"/>
          <p:cNvSpPr/>
          <p:nvPr/>
        </p:nvSpPr>
        <p:spPr>
          <a:xfrm>
            <a:off x="4214813" y="3214688"/>
            <a:ext cx="242887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检索美国医学会杂志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JAMA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（刊名）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2100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4813"/>
            <a:ext cx="9144000" cy="526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2101" name="线形标注 1 5"/>
          <p:cNvSpPr/>
          <p:nvPr/>
        </p:nvSpPr>
        <p:spPr>
          <a:xfrm>
            <a:off x="312738" y="1795463"/>
            <a:ext cx="3919537" cy="168275"/>
          </a:xfrm>
          <a:prstGeom prst="borderCallout1">
            <a:avLst>
              <a:gd name="adj1" fmla="val 249972"/>
              <a:gd name="adj2" fmla="val 78347"/>
              <a:gd name="adj3" fmla="val 105616"/>
              <a:gd name="adj4" fmla="val 56639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32102" name="TextBox 6"/>
          <p:cNvSpPr/>
          <p:nvPr/>
        </p:nvSpPr>
        <p:spPr>
          <a:xfrm>
            <a:off x="3635375" y="2286000"/>
            <a:ext cx="1465263" cy="1938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检索美国医学会杂志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JAMA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（刊名）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8" y="657225"/>
            <a:ext cx="6638925" cy="5543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线形标注 1 6"/>
          <p:cNvSpPr/>
          <p:nvPr/>
        </p:nvSpPr>
        <p:spPr>
          <a:xfrm>
            <a:off x="1295400" y="4978400"/>
            <a:ext cx="4071938" cy="285750"/>
          </a:xfrm>
          <a:prstGeom prst="borderCallout1">
            <a:avLst>
              <a:gd name="adj1" fmla="val -306407"/>
              <a:gd name="adj2" fmla="val 114088"/>
              <a:gd name="adj3" fmla="val -6208"/>
              <a:gd name="adj4" fmla="val 63806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33123" name="TextBox 7"/>
          <p:cNvSpPr/>
          <p:nvPr/>
        </p:nvSpPr>
        <p:spPr>
          <a:xfrm>
            <a:off x="5976938" y="3825875"/>
            <a:ext cx="2357437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3.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期刊网站链接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2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8300"/>
            <a:ext cx="8785225" cy="6237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25" name="矩形 5"/>
          <p:cNvSpPr/>
          <p:nvPr/>
        </p:nvSpPr>
        <p:spPr>
          <a:xfrm>
            <a:off x="6985000" y="1520825"/>
            <a:ext cx="2143125" cy="992188"/>
          </a:xfrm>
          <a:prstGeom prst="rect">
            <a:avLst/>
          </a:prstGeom>
          <a:solidFill>
            <a:srgbClr val="BEE5FB"/>
          </a:solidFill>
          <a:ln w="25400" cap="flat" cmpd="sng">
            <a:solidFill>
              <a:srgbClr val="33598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期刊相关信息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132138" y="4437063"/>
            <a:ext cx="22352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" name="直接连接符 3"/>
          <p:cNvCxnSpPr/>
          <p:nvPr/>
        </p:nvCxnSpPr>
        <p:spPr>
          <a:xfrm>
            <a:off x="1441450" y="2022475"/>
            <a:ext cx="2193925" cy="3810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椭圆 3"/>
          <p:cNvSpPr/>
          <p:nvPr/>
        </p:nvSpPr>
        <p:spPr>
          <a:xfrm>
            <a:off x="3284538" y="3289300"/>
            <a:ext cx="1895475" cy="631825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96520"/>
            <a:ext cx="8957310" cy="644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2" name="直接连接符 5"/>
          <p:cNvSpPr/>
          <p:nvPr/>
        </p:nvSpPr>
        <p:spPr>
          <a:xfrm>
            <a:off x="0" y="1881188"/>
            <a:ext cx="2700338" cy="1587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" name="椭圆 3"/>
          <p:cNvSpPr/>
          <p:nvPr/>
        </p:nvSpPr>
        <p:spPr>
          <a:xfrm>
            <a:off x="0" y="1843088"/>
            <a:ext cx="1042988" cy="631825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" y="98425"/>
            <a:ext cx="9145905" cy="6266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4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b="1" dirty="0"/>
              <a:t>4.</a:t>
            </a:r>
            <a:r>
              <a:rPr lang="zh-CN" altLang="en-US" b="1" dirty="0"/>
              <a:t>其它检索途径</a:t>
            </a:r>
            <a:endParaRPr lang="zh-CN" altLang="en-US" b="1" dirty="0"/>
          </a:p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）单篇引文匹配</a:t>
            </a:r>
            <a:endParaRPr lang="zh-CN" altLang="en-US" dirty="0"/>
          </a:p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）多篇引文匹配</a:t>
            </a:r>
            <a:endParaRPr lang="zh-CN" altLang="en-US" dirty="0"/>
          </a:p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）临床咨询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175260"/>
            <a:ext cx="9163685" cy="6231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0" y="-84137"/>
            <a:ext cx="9247188" cy="702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3" name="Rectangle 7"/>
          <p:cNvSpPr/>
          <p:nvPr/>
        </p:nvSpPr>
        <p:spPr>
          <a:xfrm>
            <a:off x="3101975" y="1181100"/>
            <a:ext cx="5946775" cy="172561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2774950" y="727075"/>
            <a:ext cx="714375" cy="34448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7832725" y="485775"/>
            <a:ext cx="660400" cy="3460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1400" y="3473450"/>
            <a:ext cx="1711325" cy="6604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3011488" y="4338638"/>
            <a:ext cx="1177925" cy="39846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638175"/>
            <a:ext cx="9182100" cy="581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12" y="1901825"/>
            <a:ext cx="9344025" cy="206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椭圆 3"/>
          <p:cNvSpPr/>
          <p:nvPr/>
        </p:nvSpPr>
        <p:spPr>
          <a:xfrm>
            <a:off x="784225" y="1990725"/>
            <a:ext cx="2085975" cy="14351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" y="1136650"/>
            <a:ext cx="9166225" cy="4584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/>
        </p:nvSpPr>
        <p:spPr>
          <a:xfrm>
            <a:off x="77788" y="3567113"/>
            <a:ext cx="2090737" cy="39846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0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椭圆 3"/>
          <p:cNvSpPr/>
          <p:nvPr/>
        </p:nvSpPr>
        <p:spPr>
          <a:xfrm>
            <a:off x="784225" y="1990725"/>
            <a:ext cx="2085975" cy="14351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993775"/>
            <a:ext cx="8362950" cy="487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/>
        </p:nvSpPr>
        <p:spPr>
          <a:xfrm>
            <a:off x="2236788" y="1327150"/>
            <a:ext cx="1654175" cy="5746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8" y="365125"/>
            <a:ext cx="8432800" cy="64166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38246" name="直接连接符 5"/>
          <p:cNvCxnSpPr/>
          <p:nvPr/>
        </p:nvCxnSpPr>
        <p:spPr>
          <a:xfrm flipV="1">
            <a:off x="1881188" y="3536950"/>
            <a:ext cx="2366962" cy="30163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0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926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" y="306388"/>
            <a:ext cx="8153400" cy="2295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23825"/>
            <a:ext cx="8715375" cy="681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1608138" y="4338638"/>
            <a:ext cx="5637212" cy="5746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  <p:sp>
        <p:nvSpPr>
          <p:cNvPr id="140291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b="1" dirty="0">
                <a:latin typeface="黑体" panose="02010600030101010101" pitchFamily="49" charset="-122"/>
                <a:ea typeface="黑体" panose="02010600030101010101" pitchFamily="49" charset="-122"/>
              </a:rPr>
              <a:t>4.</a:t>
            </a:r>
            <a:r>
              <a:rPr lang="zh-CN" altLang="en-US" b="1" dirty="0">
                <a:latin typeface="黑体" panose="02010600030101010101" pitchFamily="49" charset="-122"/>
                <a:ea typeface="黑体" panose="02010600030101010101" pitchFamily="49" charset="-122"/>
              </a:rPr>
              <a:t>其它检索途径</a:t>
            </a:r>
            <a:endParaRPr lang="zh-CN" altLang="en-US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1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）单篇引文匹配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2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）多篇引文匹配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3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）临床咨询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5" name="线形标注 1 4"/>
          <p:cNvSpPr/>
          <p:nvPr/>
        </p:nvSpPr>
        <p:spPr>
          <a:xfrm>
            <a:off x="3143250" y="3929063"/>
            <a:ext cx="1357313" cy="214312"/>
          </a:xfrm>
          <a:prstGeom prst="borderCallout1">
            <a:avLst>
              <a:gd name="adj1" fmla="val 53157"/>
              <a:gd name="adj2" fmla="val -7245"/>
              <a:gd name="adj3" fmla="val -169648"/>
              <a:gd name="adj4" fmla="val -44852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41316" name="TextBox 5"/>
          <p:cNvSpPr/>
          <p:nvPr/>
        </p:nvSpPr>
        <p:spPr>
          <a:xfrm>
            <a:off x="857250" y="3286125"/>
            <a:ext cx="17859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0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单篇引文匹配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1317" name="线形标注 1 6"/>
          <p:cNvSpPr/>
          <p:nvPr/>
        </p:nvSpPr>
        <p:spPr>
          <a:xfrm>
            <a:off x="3143250" y="4214813"/>
            <a:ext cx="1357313" cy="214312"/>
          </a:xfrm>
          <a:prstGeom prst="borderCallout1">
            <a:avLst>
              <a:gd name="adj1" fmla="val 53157"/>
              <a:gd name="adj2" fmla="val -2898"/>
              <a:gd name="adj3" fmla="val 50565"/>
              <a:gd name="adj4" fmla="val -43764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41318" name="TextBox 7"/>
          <p:cNvSpPr/>
          <p:nvPr/>
        </p:nvSpPr>
        <p:spPr>
          <a:xfrm>
            <a:off x="857250" y="4143375"/>
            <a:ext cx="17145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批量</a:t>
            </a:r>
            <a:r>
              <a:rPr lang="zh-CN" altLang="zh-CN" sz="20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引文匹配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1319" name="线形标注 1 8"/>
          <p:cNvSpPr/>
          <p:nvPr/>
        </p:nvSpPr>
        <p:spPr>
          <a:xfrm>
            <a:off x="3143250" y="4500563"/>
            <a:ext cx="1357313" cy="285750"/>
          </a:xfrm>
          <a:prstGeom prst="borderCallout1">
            <a:avLst>
              <a:gd name="adj1" fmla="val 34231"/>
              <a:gd name="adj2" fmla="val -2898"/>
              <a:gd name="adj3" fmla="val 246690"/>
              <a:gd name="adj4" fmla="val -47023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41320" name="TextBox 9"/>
          <p:cNvSpPr/>
          <p:nvPr/>
        </p:nvSpPr>
        <p:spPr>
          <a:xfrm>
            <a:off x="1285875" y="5072063"/>
            <a:ext cx="12858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0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临床咨询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" y="1106170"/>
            <a:ext cx="9143365" cy="51003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内容占位符 2"/>
          <p:cNvSpPr>
            <a:spLocks noGrp="1"/>
          </p:cNvSpPr>
          <p:nvPr>
            <p:ph idx="4294967295"/>
          </p:nvPr>
        </p:nvSpPr>
        <p:spPr>
          <a:xfrm>
            <a:off x="457200" y="269875"/>
            <a:ext cx="8229600" cy="4525963"/>
          </a:xfrm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1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）单篇引文匹配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14233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038" y="984250"/>
            <a:ext cx="8242300" cy="5799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2" name="Rectang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endParaRPr lang="zh-CN" altLang="en-US" sz="4000" dirty="0">
              <a:solidFill>
                <a:schemeClr val="accent2"/>
              </a:solidFill>
              <a:ea typeface="黑体" panose="02010600030101010101" pitchFamily="49" charset="-122"/>
            </a:endParaRPr>
          </a:p>
        </p:txBody>
      </p:sp>
      <p:sp>
        <p:nvSpPr>
          <p:cNvPr id="143363" name="Rectangle 3"/>
          <p:cNvSpPr>
            <a:spLocks noGrp="1"/>
          </p:cNvSpPr>
          <p:nvPr>
            <p:ph type="body"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80000"/>
              </a:lnSpc>
            </a:pPr>
            <a:r>
              <a:rPr lang="en-US" altLang="zh-CN" sz="2800" u="sng" dirty="0">
                <a:solidFill>
                  <a:srgbClr val="FF0000"/>
                </a:solidFill>
                <a:hlinkClick r:id="rId1"/>
              </a:rPr>
              <a:t>TISSUE REGENERATION. Inhibition of the prostaglandin-degrading enzyme 15-PGDH potentiates tissue regeneration.</a:t>
            </a:r>
            <a:endParaRPr lang="en-US" altLang="zh-CN" sz="26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solidFill>
                  <a:srgbClr val="C7C7C7"/>
                </a:solidFill>
              </a:rPr>
              <a:t>Zhang Y, Desai A, Yang SY, Bae KB, Antczak MI, Fink SP, Tiwari S, Willis JE, Williams NS, Dawson DM, Wald D, Chen WD, Wang Z, Kasturi L.</a:t>
            </a:r>
            <a:endParaRPr lang="en-US" altLang="zh-CN" sz="2800" dirty="0">
              <a:solidFill>
                <a:srgbClr val="C7C7C7"/>
              </a:solidFill>
            </a:endParaRPr>
          </a:p>
          <a:p>
            <a:r>
              <a:rPr lang="fr-FR" altLang="zh-CN" sz="2800" b="1" dirty="0">
                <a:solidFill>
                  <a:srgbClr val="FF0000"/>
                </a:solidFill>
              </a:rPr>
              <a:t>Science</a:t>
            </a:r>
            <a:r>
              <a:rPr lang="fr-FR" altLang="zh-CN" sz="2800" dirty="0">
                <a:solidFill>
                  <a:srgbClr val="FF0000"/>
                </a:solidFill>
              </a:rPr>
              <a:t>. </a:t>
            </a:r>
            <a:r>
              <a:rPr lang="fr-FR" altLang="zh-CN" sz="2800" dirty="0">
                <a:solidFill>
                  <a:srgbClr val="C7C7C7"/>
                </a:solidFill>
              </a:rPr>
              <a:t>2015 Jun 12;348(6240): aaa2340. doi: 10.1126/</a:t>
            </a:r>
            <a:r>
              <a:rPr lang="fr-FR" altLang="zh-CN" sz="2800" b="1" dirty="0">
                <a:solidFill>
                  <a:srgbClr val="C7C7C7"/>
                </a:solidFill>
              </a:rPr>
              <a:t>science</a:t>
            </a:r>
            <a:r>
              <a:rPr lang="fr-FR" altLang="zh-CN" sz="2800" dirty="0">
                <a:solidFill>
                  <a:srgbClr val="C7C7C7"/>
                </a:solidFill>
              </a:rPr>
              <a:t>. aaa2340.</a:t>
            </a:r>
            <a:endParaRPr lang="fr-FR" altLang="zh-CN" sz="2800" dirty="0">
              <a:solidFill>
                <a:srgbClr val="C7C7C7"/>
              </a:solidFill>
            </a:endParaRPr>
          </a:p>
          <a:p>
            <a:r>
              <a:rPr lang="fr-FR" altLang="zh-CN" sz="2800" dirty="0">
                <a:solidFill>
                  <a:srgbClr val="C7C7C7"/>
                </a:solidFill>
              </a:rPr>
              <a:t>PMID: 26068857</a:t>
            </a:r>
            <a:endParaRPr lang="fr-FR" altLang="zh-CN" sz="2800" dirty="0">
              <a:solidFill>
                <a:srgbClr val="C7C7C7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600" b="1" u="sng" dirty="0">
              <a:solidFill>
                <a:srgbClr val="FF33CC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600" b="1" dirty="0"/>
          </a:p>
        </p:txBody>
      </p:sp>
    </p:spTree>
  </p:cSld>
  <p:clrMapOvr>
    <a:masterClrMapping/>
  </p:clrMapOvr>
  <p:transition spd="med">
    <p:blinds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Rectang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endParaRPr lang="zh-CN" altLang="en-US" sz="4000" dirty="0">
              <a:solidFill>
                <a:schemeClr val="accent2"/>
              </a:solidFill>
              <a:ea typeface="黑体" panose="0201060003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75" y="631825"/>
            <a:ext cx="7874000" cy="602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668338"/>
            <a:ext cx="8164513" cy="5951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内容占位符 2"/>
          <p:cNvSpPr>
            <a:spLocks noGrp="1"/>
          </p:cNvSpPr>
          <p:nvPr>
            <p:ph idx="4294967295"/>
          </p:nvPr>
        </p:nvSpPr>
        <p:spPr>
          <a:xfrm>
            <a:off x="457200" y="269875"/>
            <a:ext cx="8229600" cy="4525963"/>
          </a:xfrm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2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）批量引文匹配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765175"/>
            <a:ext cx="8229600" cy="6132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751138" y="3703638"/>
            <a:ext cx="497046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journal_title|year|volume|first_page|author_name|your_key|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  <p:sp>
        <p:nvSpPr>
          <p:cNvPr id="146435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b="1" dirty="0">
                <a:solidFill>
                  <a:srgbClr val="FF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b="1" dirty="0">
                <a:solidFill>
                  <a:srgbClr val="FF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3</a:t>
            </a:r>
            <a:r>
              <a:rPr lang="zh-CN" altLang="en-US" b="1" dirty="0">
                <a:solidFill>
                  <a:srgbClr val="FF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）临床咨询</a:t>
            </a:r>
            <a:endParaRPr lang="zh-CN" altLang="en-US" b="1" dirty="0">
              <a:solidFill>
                <a:srgbClr val="FF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临床咨询是专为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临床医生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设置的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可以检索某一临床主题领域疾病的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治疗、诊断、病因、预后、临床指南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等</a:t>
            </a:r>
            <a:r>
              <a:rPr lang="en-US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个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方面内容的文献，同时还可以对查全率或查准率进行选择。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同时可以检索到该主题词领域的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系统综述、医学遗传学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方面的文献。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426" name="Picture 2"/>
          <p:cNvPicPr>
            <a:picLocks noGrp="1" noChangeAspect="1"/>
          </p:cNvPicPr>
          <p:nvPr>
            <p:ph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6858000"/>
          </a:xfrm>
          <a:ln/>
        </p:spPr>
      </p:pic>
      <p:sp>
        <p:nvSpPr>
          <p:cNvPr id="103427" name="线形标注 1 9"/>
          <p:cNvSpPr/>
          <p:nvPr/>
        </p:nvSpPr>
        <p:spPr>
          <a:xfrm>
            <a:off x="1428750" y="428625"/>
            <a:ext cx="1071563" cy="214313"/>
          </a:xfrm>
          <a:prstGeom prst="borderCallout1">
            <a:avLst>
              <a:gd name="adj1" fmla="val 300898"/>
              <a:gd name="adj2" fmla="val 119019"/>
              <a:gd name="adj3" fmla="val 43681"/>
              <a:gd name="adj4" fmla="val 104968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03428" name="TextBox 10"/>
          <p:cNvSpPr/>
          <p:nvPr/>
        </p:nvSpPr>
        <p:spPr>
          <a:xfrm>
            <a:off x="2357438" y="1143000"/>
            <a:ext cx="2357437" cy="1939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1.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检索前，选择需查询的数据库。</a:t>
            </a:r>
            <a:endParaRPr lang="zh-CN" altLang="en-US" sz="2000" b="1" dirty="0">
              <a:solidFill>
                <a:srgbClr val="FF0000"/>
              </a:solidFill>
              <a:latin typeface="华文楷体" panose="02010600040101010101" pitchFamily="2" charset="-122"/>
              <a:ea typeface="宋体" panose="02010600030101010101" pitchFamily="2" charset="-122"/>
              <a:sym typeface="华文楷体" panose="02010600040101010101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下拉菜单中显示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Entrez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系统提供的所有数据库，可任意选择进行检索。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  <p:sp>
        <p:nvSpPr>
          <p:cNvPr id="147459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）临床咨询</a:t>
            </a:r>
            <a:endParaRPr lang="zh-CN" altLang="en-US" b="1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例：检索有关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高血压治疗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的文献，强调查全率（</a:t>
            </a:r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broad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检索步骤：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1.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进入临床咨询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2.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检索提问框中输入</a:t>
            </a:r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hypertension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并检索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3.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在临床咨询的下拉菜单中分别选择</a:t>
            </a:r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therapy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和</a:t>
            </a:r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broad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broad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表示强调查全率）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3" name="线形标注 1 4"/>
          <p:cNvSpPr/>
          <p:nvPr/>
        </p:nvSpPr>
        <p:spPr>
          <a:xfrm>
            <a:off x="3714750" y="4714875"/>
            <a:ext cx="1143000" cy="357188"/>
          </a:xfrm>
          <a:prstGeom prst="borderCallout1">
            <a:avLst>
              <a:gd name="adj1" fmla="val 43523"/>
              <a:gd name="adj2" fmla="val -3171"/>
              <a:gd name="adj3" fmla="val 112500"/>
              <a:gd name="adj4" fmla="val -38329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48484" name="TextBox 5"/>
          <p:cNvSpPr/>
          <p:nvPr/>
        </p:nvSpPr>
        <p:spPr>
          <a:xfrm>
            <a:off x="2286000" y="5214938"/>
            <a:ext cx="1428750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进入临床咨询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1729105"/>
            <a:ext cx="8871585" cy="46418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9506" name="Picture 2"/>
          <p:cNvPicPr>
            <a:picLocks noGrp="1" noChangeAspect="1"/>
          </p:cNvPicPr>
          <p:nvPr>
            <p:ph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22225" y="0"/>
            <a:ext cx="9121775" cy="6858000"/>
          </a:xfrm>
          <a:ln/>
        </p:spPr>
      </p:pic>
      <p:sp>
        <p:nvSpPr>
          <p:cNvPr id="149507" name="线形标注 1 4"/>
          <p:cNvSpPr/>
          <p:nvPr/>
        </p:nvSpPr>
        <p:spPr>
          <a:xfrm>
            <a:off x="214313" y="1643063"/>
            <a:ext cx="1285875" cy="285750"/>
          </a:xfrm>
          <a:prstGeom prst="borderCallout1">
            <a:avLst>
              <a:gd name="adj1" fmla="val -38023"/>
              <a:gd name="adj2" fmla="val 310514"/>
              <a:gd name="adj3" fmla="val 50565"/>
              <a:gd name="adj4" fmla="val 100444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49508" name="TextBox 5"/>
          <p:cNvSpPr/>
          <p:nvPr/>
        </p:nvSpPr>
        <p:spPr>
          <a:xfrm>
            <a:off x="4099560" y="857250"/>
            <a:ext cx="1974215" cy="101473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检索提问框输入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hypertension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并检索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509" name="线形标注 1 6"/>
          <p:cNvSpPr/>
          <p:nvPr/>
        </p:nvSpPr>
        <p:spPr>
          <a:xfrm>
            <a:off x="8358188" y="1500188"/>
            <a:ext cx="785812" cy="571500"/>
          </a:xfrm>
          <a:prstGeom prst="borderCallout1">
            <a:avLst>
              <a:gd name="adj1" fmla="val 43523"/>
              <a:gd name="adj2" fmla="val 1051"/>
              <a:gd name="adj3" fmla="val 17528"/>
              <a:gd name="adj4" fmla="val -308602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30" name="线形标注 1 19"/>
          <p:cNvSpPr/>
          <p:nvPr/>
        </p:nvSpPr>
        <p:spPr>
          <a:xfrm>
            <a:off x="2987675" y="3394075"/>
            <a:ext cx="1285875" cy="285750"/>
          </a:xfrm>
          <a:prstGeom prst="borderCallout1">
            <a:avLst>
              <a:gd name="adj1" fmla="val 127134"/>
              <a:gd name="adj2" fmla="val 50157"/>
              <a:gd name="adj3" fmla="val 360236"/>
              <a:gd name="adj4" fmla="val 75213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50531" name="线形标注 1 20"/>
          <p:cNvSpPr/>
          <p:nvPr/>
        </p:nvSpPr>
        <p:spPr>
          <a:xfrm>
            <a:off x="6013450" y="3357563"/>
            <a:ext cx="1428750" cy="357187"/>
          </a:xfrm>
          <a:prstGeom prst="borderCallout1">
            <a:avLst>
              <a:gd name="adj1" fmla="val 105458"/>
              <a:gd name="adj2" fmla="val 42245"/>
              <a:gd name="adj3" fmla="val 323079"/>
              <a:gd name="adj4" fmla="val 61792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3" name="TextBox 17"/>
          <p:cNvSpPr/>
          <p:nvPr/>
        </p:nvSpPr>
        <p:spPr>
          <a:xfrm>
            <a:off x="3228975" y="2392363"/>
            <a:ext cx="1785938" cy="101473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选择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Therapy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broad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（强调查全率）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11"/>
          <p:cNvSpPr/>
          <p:nvPr/>
        </p:nvSpPr>
        <p:spPr>
          <a:xfrm>
            <a:off x="3443288" y="5119688"/>
            <a:ext cx="1571625" cy="1357312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有关高血压的系统综述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12"/>
          <p:cNvSpPr/>
          <p:nvPr/>
        </p:nvSpPr>
        <p:spPr>
          <a:xfrm>
            <a:off x="6500813" y="5119688"/>
            <a:ext cx="1908175" cy="1357312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有关高血压的医学遗传学文献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053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525" y="3863975"/>
            <a:ext cx="2019300" cy="2416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210185"/>
            <a:ext cx="9163685" cy="6396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三、检索结果处理</a:t>
            </a:r>
            <a:endParaRPr lang="zh-CN" altLang="zh-CN" dirty="0"/>
          </a:p>
        </p:txBody>
      </p:sp>
      <p:sp>
        <p:nvSpPr>
          <p:cNvPr id="151555" name="内容占位符 2"/>
          <p:cNvSpPr>
            <a:spLocks noGrp="1"/>
          </p:cNvSpPr>
          <p:nvPr>
            <p:ph idx="4294967295"/>
          </p:nvPr>
        </p:nvSpPr>
        <p:spPr>
          <a:xfrm>
            <a:off x="457200" y="1417638"/>
            <a:ext cx="8229600" cy="4525962"/>
          </a:xfrm>
          <a:ln/>
        </p:spPr>
        <p:txBody>
          <a:bodyPr vert="horz" wrap="square" lIns="91440" tIns="45720" rIns="91440" bIns="45720" anchor="t"/>
          <a:p>
            <a:pPr marL="342900" lvl="1" indent="-342900" eaLnBrk="1" hangingPunct="1">
              <a:lnSpc>
                <a:spcPct val="80000"/>
              </a:lnSpc>
              <a:buClr>
                <a:schemeClr val="accent1"/>
              </a:buClr>
              <a:buFont typeface="Wingdings 2" panose="05020102010507070707" pitchFamily="18" charset="2"/>
              <a:buChar char=""/>
            </a:pPr>
            <a:r>
              <a:rPr lang="en-US" altLang="zh-CN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1.</a:t>
            </a:r>
            <a:r>
              <a:rPr lang="zh-CN" altLang="en-US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检索结果显示（可以查看到</a:t>
            </a:r>
            <a:r>
              <a:rPr lang="en-US" altLang="zh-CN" sz="32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MeSH</a:t>
            </a:r>
            <a:r>
              <a:rPr lang="zh-CN" altLang="en-US" sz="32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字段</a:t>
            </a:r>
            <a:r>
              <a:rPr lang="zh-CN" altLang="en-US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</a:t>
            </a:r>
            <a:endParaRPr lang="zh-CN" altLang="en-US" sz="32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lvl="1" indent="-342900" eaLnBrk="1" hangingPunct="1">
              <a:lnSpc>
                <a:spcPct val="80000"/>
              </a:lnSpc>
              <a:buClr>
                <a:schemeClr val="accent1"/>
              </a:buClr>
              <a:buFont typeface="Wingdings 2" panose="05020102010507070707" pitchFamily="18" charset="2"/>
              <a:buChar char=""/>
            </a:pPr>
            <a:r>
              <a:rPr lang="en-US" altLang="zh-CN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2.</a:t>
            </a:r>
            <a:r>
              <a:rPr lang="zh-CN" altLang="en-US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检索结果保存</a:t>
            </a:r>
            <a:endParaRPr lang="zh-CN" altLang="en-US" sz="32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lvl="1" indent="-342900" eaLnBrk="1" hangingPunct="1">
              <a:lnSpc>
                <a:spcPct val="80000"/>
              </a:lnSpc>
              <a:buClr>
                <a:schemeClr val="accent1"/>
              </a:buClr>
              <a:buFont typeface="Wingdings 2" panose="05020102010507070707" pitchFamily="18" charset="2"/>
              <a:buChar char=""/>
            </a:pPr>
            <a:r>
              <a:rPr lang="en-US" altLang="zh-CN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3.</a:t>
            </a:r>
            <a:r>
              <a:rPr lang="zh-CN" altLang="en-US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检索结果进一步限定</a:t>
            </a:r>
            <a:endParaRPr lang="zh-CN" altLang="en-US" sz="32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lvl="1" indent="-342900" eaLnBrk="1" hangingPunct="1">
              <a:lnSpc>
                <a:spcPct val="80000"/>
              </a:lnSpc>
              <a:buClr>
                <a:schemeClr val="accent1"/>
              </a:buClr>
              <a:buFont typeface="Wingdings 2" panose="05020102010507070707" pitchFamily="18" charset="2"/>
              <a:buChar char=""/>
            </a:pPr>
            <a:r>
              <a:rPr lang="en-US" altLang="zh-CN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4.</a:t>
            </a:r>
            <a:r>
              <a:rPr lang="zh-CN" altLang="en-US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检索策略显示（</a:t>
            </a:r>
            <a:r>
              <a:rPr lang="en-US" altLang="zh-CN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PubMed</a:t>
            </a:r>
            <a:r>
              <a:rPr lang="zh-CN" altLang="en-US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自动采取的策略）</a:t>
            </a:r>
            <a:endParaRPr lang="zh-CN" altLang="en-US" sz="32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lvl="1" indent="-342900" eaLnBrk="1" hangingPunct="1">
              <a:lnSpc>
                <a:spcPct val="80000"/>
              </a:lnSpc>
              <a:buClr>
                <a:schemeClr val="accent1"/>
              </a:buClr>
              <a:buFont typeface="Wingdings 2" panose="05020102010507070707" pitchFamily="18" charset="2"/>
              <a:buChar char=""/>
            </a:pPr>
            <a:r>
              <a:rPr lang="en-US" altLang="zh-CN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5.</a:t>
            </a:r>
            <a:r>
              <a:rPr lang="zh-CN" altLang="en-US" sz="32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获取全文</a:t>
            </a:r>
            <a:endParaRPr lang="zh-CN" altLang="en-US" sz="32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lvl="1" indent="-342900" eaLnBrk="1" hangingPunct="1">
              <a:lnSpc>
                <a:spcPct val="80000"/>
              </a:lnSpc>
              <a:buClr>
                <a:schemeClr val="accent1"/>
              </a:buClr>
              <a:buFont typeface="Wingdings 2" panose="05020102010507070707" pitchFamily="18" charset="2"/>
              <a:buChar char=""/>
            </a:pPr>
            <a:endParaRPr lang="en-US" altLang="zh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2" name="标题 16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dirty="0">
                <a:solidFill>
                  <a:srgbClr val="CC3399"/>
                </a:solidFill>
              </a:rPr>
              <a:t>1.检索结果的显示</a:t>
            </a:r>
            <a:endParaRPr lang="zh-CN" altLang="zh-CN" dirty="0"/>
          </a:p>
        </p:txBody>
      </p:sp>
      <p:sp>
        <p:nvSpPr>
          <p:cNvPr id="153604" name="线形标注 1 4"/>
          <p:cNvSpPr/>
          <p:nvPr/>
        </p:nvSpPr>
        <p:spPr>
          <a:xfrm>
            <a:off x="285750" y="1928813"/>
            <a:ext cx="1571625" cy="1857375"/>
          </a:xfrm>
          <a:prstGeom prst="borderCallout1">
            <a:avLst>
              <a:gd name="adj1" fmla="val 101329"/>
              <a:gd name="adj2" fmla="val 49847"/>
              <a:gd name="adj3" fmla="val 169667"/>
              <a:gd name="adj4" fmla="val 35926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53605" name="TextBox 5"/>
          <p:cNvSpPr/>
          <p:nvPr/>
        </p:nvSpPr>
        <p:spPr>
          <a:xfrm>
            <a:off x="357188" y="5143500"/>
            <a:ext cx="1357312" cy="8318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记录显示格式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06" name="线形标注 1 6"/>
          <p:cNvSpPr/>
          <p:nvPr/>
        </p:nvSpPr>
        <p:spPr>
          <a:xfrm>
            <a:off x="2143125" y="1928813"/>
            <a:ext cx="1428750" cy="1857375"/>
          </a:xfrm>
          <a:prstGeom prst="borderCallout1">
            <a:avLst>
              <a:gd name="adj1" fmla="val 165644"/>
              <a:gd name="adj2" fmla="val 41213"/>
              <a:gd name="adj3" fmla="val 99000"/>
              <a:gd name="adj4" fmla="val 37792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53607" name="TextBox 7"/>
          <p:cNvSpPr/>
          <p:nvPr/>
        </p:nvSpPr>
        <p:spPr>
          <a:xfrm>
            <a:off x="2000250" y="5143500"/>
            <a:ext cx="1428750" cy="8318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每页显示记录数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08" name="线形标注 1 8"/>
          <p:cNvSpPr/>
          <p:nvPr/>
        </p:nvSpPr>
        <p:spPr>
          <a:xfrm>
            <a:off x="4000500" y="1928813"/>
            <a:ext cx="1571625" cy="1857375"/>
          </a:xfrm>
          <a:prstGeom prst="borderCallout1">
            <a:avLst>
              <a:gd name="adj1" fmla="val 169616"/>
              <a:gd name="adj2" fmla="val 55227"/>
              <a:gd name="adj3" fmla="val 102176"/>
              <a:gd name="adj4" fmla="val 47000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53609" name="TextBox 9"/>
          <p:cNvSpPr/>
          <p:nvPr/>
        </p:nvSpPr>
        <p:spPr>
          <a:xfrm>
            <a:off x="4214813" y="5143500"/>
            <a:ext cx="1571625" cy="4619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sym typeface="华文楷体" panose="02010600040101010101" pitchFamily="2" charset="-122"/>
              </a:rPr>
              <a:t>排序方式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10" name="直接连接符 11"/>
          <p:cNvSpPr/>
          <p:nvPr/>
        </p:nvSpPr>
        <p:spPr>
          <a:xfrm>
            <a:off x="500063" y="2643188"/>
            <a:ext cx="1214437" cy="1587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611" name="直接连接符 13"/>
          <p:cNvSpPr/>
          <p:nvPr/>
        </p:nvSpPr>
        <p:spPr>
          <a:xfrm>
            <a:off x="465138" y="3346450"/>
            <a:ext cx="1143000" cy="1588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1417955"/>
            <a:ext cx="9232900" cy="52927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9" name="线形标注 1 4"/>
          <p:cNvSpPr/>
          <p:nvPr/>
        </p:nvSpPr>
        <p:spPr>
          <a:xfrm>
            <a:off x="201613" y="1014413"/>
            <a:ext cx="2286000" cy="428625"/>
          </a:xfrm>
          <a:prstGeom prst="borderCallout1">
            <a:avLst>
              <a:gd name="adj1" fmla="val -8773"/>
              <a:gd name="adj2" fmla="val 126505"/>
              <a:gd name="adj3" fmla="val 57444"/>
              <a:gd name="adj4" fmla="val 101019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52580" name="TextBox 5"/>
          <p:cNvSpPr/>
          <p:nvPr/>
        </p:nvSpPr>
        <p:spPr>
          <a:xfrm>
            <a:off x="3932238" y="1422400"/>
            <a:ext cx="1785937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581" name="线形标注 1 8"/>
          <p:cNvSpPr/>
          <p:nvPr/>
        </p:nvSpPr>
        <p:spPr>
          <a:xfrm>
            <a:off x="141288" y="1928813"/>
            <a:ext cx="7934325" cy="1857375"/>
          </a:xfrm>
          <a:prstGeom prst="borderCallout1">
            <a:avLst>
              <a:gd name="adj1" fmla="val 169616"/>
              <a:gd name="adj2" fmla="val 55227"/>
              <a:gd name="adj3" fmla="val 102176"/>
              <a:gd name="adj4" fmla="val 47000"/>
            </a:avLst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solidFill>
                <a:srgbClr val="FFFFFF"/>
              </a:solidFill>
              <a:latin typeface="华文楷体" panose="02010600040101010101" pitchFamily="2" charset="-122"/>
              <a:sym typeface="华文楷体" panose="02010600040101010101" pitchFamily="2" charset="-122"/>
            </a:endParaRPr>
          </a:p>
        </p:txBody>
      </p:sp>
      <p:sp>
        <p:nvSpPr>
          <p:cNvPr id="152582" name="矩形 2"/>
          <p:cNvSpPr/>
          <p:nvPr/>
        </p:nvSpPr>
        <p:spPr>
          <a:xfrm>
            <a:off x="4167188" y="4932363"/>
            <a:ext cx="2117725" cy="69373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题录格式</a:t>
            </a:r>
            <a:endParaRPr lang="zh-CN" altLang="zh-CN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7510"/>
            <a:ext cx="9144000" cy="605599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7" name="矩形 4"/>
          <p:cNvSpPr/>
          <p:nvPr/>
        </p:nvSpPr>
        <p:spPr>
          <a:xfrm>
            <a:off x="5286375" y="2000250"/>
            <a:ext cx="1928813" cy="13081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纯文本方式显示记录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628" name="Rectangle 4"/>
          <p:cNvSpPr/>
          <p:nvPr/>
        </p:nvSpPr>
        <p:spPr>
          <a:xfrm>
            <a:off x="223838" y="750888"/>
            <a:ext cx="7250112" cy="806450"/>
          </a:xfrm>
          <a:prstGeom prst="rect">
            <a:avLst/>
          </a:prstGeom>
          <a:noFill/>
          <a:ln w="38100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263525"/>
            <a:ext cx="8903335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7" name="矩形 4"/>
          <p:cNvSpPr/>
          <p:nvPr/>
        </p:nvSpPr>
        <p:spPr>
          <a:xfrm>
            <a:off x="5286375" y="2000250"/>
            <a:ext cx="1928813" cy="13081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纯文本方式显示记录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628" name="Rectangle 4"/>
          <p:cNvSpPr/>
          <p:nvPr/>
        </p:nvSpPr>
        <p:spPr>
          <a:xfrm>
            <a:off x="223838" y="750888"/>
            <a:ext cx="7250112" cy="806450"/>
          </a:xfrm>
          <a:prstGeom prst="rect">
            <a:avLst/>
          </a:prstGeom>
          <a:noFill/>
          <a:ln w="38100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" y="276860"/>
            <a:ext cx="9003030" cy="60375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173990"/>
            <a:ext cx="8774430" cy="6262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" y="29845"/>
            <a:ext cx="9069070" cy="654177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7" name="矩形 4"/>
          <p:cNvSpPr/>
          <p:nvPr/>
        </p:nvSpPr>
        <p:spPr>
          <a:xfrm>
            <a:off x="5286375" y="2000250"/>
            <a:ext cx="1928813" cy="13081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纯文本方式显示记录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628" name="Rectangle 4"/>
          <p:cNvSpPr/>
          <p:nvPr/>
        </p:nvSpPr>
        <p:spPr>
          <a:xfrm>
            <a:off x="223838" y="750888"/>
            <a:ext cx="7250112" cy="806450"/>
          </a:xfrm>
          <a:prstGeom prst="rect">
            <a:avLst/>
          </a:prstGeom>
          <a:noFill/>
          <a:ln w="38100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447040"/>
            <a:ext cx="8823960" cy="606234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4" name="文本框 1"/>
          <p:cNvSpPr txBox="1"/>
          <p:nvPr/>
        </p:nvSpPr>
        <p:spPr>
          <a:xfrm>
            <a:off x="432435" y="549275"/>
            <a:ext cx="8513445" cy="390779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p>
            <a:pPr eaLnBrk="1" hangingPunct="1">
              <a:buFont typeface="Arial" panose="020B0604020202020204" pitchFamily="34" charset="0"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Trials as Topic        </a:t>
            </a:r>
            <a:r>
              <a:rPr 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以临床试验为主题</a:t>
            </a:r>
            <a:endParaRPr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Resistance, Neoplasm  </a:t>
            </a:r>
            <a:r>
              <a:rPr 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耐药，肿瘤</a:t>
            </a:r>
            <a:endParaRPr 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Humans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r>
              <a:rPr 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人类</a:t>
            </a:r>
            <a:endParaRPr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Hypertension / complications     </a:t>
            </a:r>
            <a:r>
              <a:rPr 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高血压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并发症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Hypertension / drug therapy*     </a:t>
            </a:r>
            <a:r>
              <a:rPr 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高血压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药物治疗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Hypertension / epidemiology*    </a:t>
            </a:r>
            <a:r>
              <a:rPr 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高血压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流行病学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Prevalence                                   </a:t>
            </a:r>
            <a:r>
              <a:rPr 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患病率</a:t>
            </a:r>
            <a:endParaRPr 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2" name="文本框 1"/>
          <p:cNvSpPr txBox="1"/>
          <p:nvPr/>
        </p:nvSpPr>
        <p:spPr>
          <a:xfrm>
            <a:off x="100013" y="23813"/>
            <a:ext cx="9066212" cy="4603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58723" name="文本框 1"/>
          <p:cNvSpPr txBox="1"/>
          <p:nvPr/>
        </p:nvSpPr>
        <p:spPr>
          <a:xfrm>
            <a:off x="1041400" y="1790700"/>
            <a:ext cx="4811713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3200" dirty="0">
                <a:latin typeface="黑体" panose="02010600030101010101" pitchFamily="49" charset="-122"/>
                <a:ea typeface="黑体" panose="02010600030101010101" pitchFamily="49" charset="-122"/>
              </a:rPr>
              <a:t>提问：</a:t>
            </a:r>
            <a:endParaRPr lang="zh-CN" altLang="en-US" sz="3200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endParaRPr lang="zh-CN" altLang="en-US" sz="3200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buFont typeface="Arial" panose="020B0604020202020204" pitchFamily="34" charset="0"/>
            </a:pPr>
            <a:r>
              <a:rPr lang="zh-CN" altLang="en-US" sz="3200" dirty="0">
                <a:latin typeface="黑体" panose="02010600030101010101" pitchFamily="49" charset="-122"/>
                <a:ea typeface="黑体" panose="02010600030101010101" pitchFamily="49" charset="-122"/>
              </a:rPr>
              <a:t>加权检索是如何实现的？</a:t>
            </a:r>
            <a:endParaRPr lang="zh-CN" altLang="en-US" sz="32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6" name="Rectang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4000" dirty="0">
                <a:solidFill>
                  <a:schemeClr val="accent2"/>
                </a:solidFill>
                <a:ea typeface="黑体" panose="02010600030101010101" pitchFamily="49" charset="-122"/>
              </a:rPr>
              <a:t>例</a:t>
            </a:r>
            <a:r>
              <a:rPr lang="en-US" altLang="zh-CN" sz="4000" dirty="0">
                <a:solidFill>
                  <a:schemeClr val="accent2"/>
                </a:solidFill>
                <a:ea typeface="黑体" panose="02010600030101010101" pitchFamily="49" charset="-122"/>
              </a:rPr>
              <a:t>1</a:t>
            </a:r>
            <a:br>
              <a:rPr lang="en-US" altLang="zh-CN" sz="4000" dirty="0">
                <a:solidFill>
                  <a:schemeClr val="accent2"/>
                </a:solidFill>
                <a:ea typeface="黑体" panose="02010600030101010101" pitchFamily="49" charset="-122"/>
              </a:rPr>
            </a:br>
            <a:r>
              <a:rPr lang="zh-CN" altLang="en-US" sz="4000" dirty="0">
                <a:solidFill>
                  <a:schemeClr val="accent2"/>
                </a:solidFill>
                <a:ea typeface="黑体" panose="02010600030101010101" pitchFamily="49" charset="-122"/>
              </a:rPr>
              <a:t>这条记录包括几个什么字段？</a:t>
            </a:r>
            <a:endParaRPr lang="zh-CN" altLang="en-US" sz="4000" dirty="0">
              <a:solidFill>
                <a:schemeClr val="accent2"/>
              </a:solidFill>
              <a:ea typeface="黑体" panose="02010600030101010101" pitchFamily="49" charset="-122"/>
            </a:endParaRPr>
          </a:p>
        </p:txBody>
      </p:sp>
      <p:sp>
        <p:nvSpPr>
          <p:cNvPr id="159747" name="Rectangle 3"/>
          <p:cNvSpPr>
            <a:spLocks noGrp="1"/>
          </p:cNvSpPr>
          <p:nvPr>
            <p:ph type="body"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80000"/>
              </a:lnSpc>
            </a:pPr>
            <a:r>
              <a:rPr lang="fr-FR" altLang="zh-CN" sz="2800" dirty="0"/>
              <a:t>Agouti-related peptide 2 facilitates convergent evolution of stripe patterns across cichlid fish radiations.</a:t>
            </a:r>
            <a:endParaRPr lang="fr-FR" altLang="zh-CN" sz="2800" dirty="0"/>
          </a:p>
          <a:p>
            <a:pPr eaLnBrk="1" hangingPunct="1">
              <a:lnSpc>
                <a:spcPct val="80000"/>
              </a:lnSpc>
            </a:pPr>
            <a:r>
              <a:rPr lang="fr-FR" altLang="zh-CN" sz="2800" dirty="0">
                <a:solidFill>
                  <a:srgbClr val="00B050"/>
                </a:solidFill>
              </a:rPr>
              <a:t>Kratochwil CF, Liang Y, Gerwin J, Woltering JM, Urban S, Henning F, Machado-Schiaffino G, Hulsey CD, Meyer A.</a:t>
            </a:r>
            <a:endParaRPr lang="fr-FR" altLang="zh-CN" sz="2800" dirty="0"/>
          </a:p>
          <a:p>
            <a:pPr eaLnBrk="1" hangingPunct="1">
              <a:lnSpc>
                <a:spcPct val="80000"/>
              </a:lnSpc>
            </a:pPr>
            <a:r>
              <a:rPr lang="fr-FR" altLang="zh-CN" sz="2800" dirty="0"/>
              <a:t>Science. 2018 Oct 26;</a:t>
            </a:r>
            <a:r>
              <a:rPr lang="fr-FR" altLang="zh-CN" sz="2800" dirty="0">
                <a:solidFill>
                  <a:srgbClr val="FF0000"/>
                </a:solidFill>
              </a:rPr>
              <a:t>362(6413)</a:t>
            </a:r>
            <a:r>
              <a:rPr lang="fr-FR" altLang="zh-CN" sz="2800" dirty="0"/>
              <a:t>:457-460. doi: 10.1126/science.aao6809.</a:t>
            </a:r>
            <a:endParaRPr lang="fr-FR" altLang="zh-CN" sz="2800" dirty="0"/>
          </a:p>
          <a:p>
            <a:pPr eaLnBrk="1" hangingPunct="1">
              <a:lnSpc>
                <a:spcPct val="80000"/>
              </a:lnSpc>
            </a:pPr>
            <a:endParaRPr lang="fr-FR" altLang="zh-CN" sz="2800" dirty="0"/>
          </a:p>
          <a:p>
            <a:pPr eaLnBrk="1" hangingPunct="1">
              <a:lnSpc>
                <a:spcPct val="80000"/>
              </a:lnSpc>
            </a:pPr>
            <a:r>
              <a:rPr lang="fr-FR" altLang="zh-CN" sz="2800" dirty="0">
                <a:solidFill>
                  <a:srgbClr val="0000FF"/>
                </a:solidFill>
              </a:rPr>
              <a:t>PMID: 30361373</a:t>
            </a:r>
            <a:endParaRPr lang="fr-FR" altLang="zh-CN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600" b="1" u="sng" dirty="0">
              <a:solidFill>
                <a:srgbClr val="FF33CC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600" b="1" dirty="0"/>
          </a:p>
        </p:txBody>
      </p:sp>
    </p:spTree>
  </p:cSld>
  <p:clrMapOvr>
    <a:masterClrMapping/>
  </p:clrMapOvr>
  <p:transition spd="med">
    <p:blinds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70" name="Rectang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b"/>
          <a:p>
            <a:pPr eaLnBrk="1" hangingPunct="1"/>
            <a:br>
              <a:rPr lang="zh-CN" altLang="en-US" sz="3200" dirty="0">
                <a:solidFill>
                  <a:schemeClr val="accent2"/>
                </a:solidFill>
                <a:ea typeface="黑体" panose="02010600030101010101" pitchFamily="49" charset="-122"/>
              </a:rPr>
            </a:br>
            <a:r>
              <a:rPr lang="zh-CN" altLang="en-US" sz="4000" dirty="0">
                <a:solidFill>
                  <a:schemeClr val="accent2"/>
                </a:solidFill>
                <a:ea typeface="黑体" panose="02010600030101010101" pitchFamily="49" charset="-122"/>
              </a:rPr>
              <a:t>例</a:t>
            </a:r>
            <a:r>
              <a:rPr lang="en-US" altLang="zh-CN" sz="4000" dirty="0">
                <a:solidFill>
                  <a:schemeClr val="accent2"/>
                </a:solidFill>
                <a:ea typeface="黑体" panose="02010600030101010101" pitchFamily="49" charset="-122"/>
              </a:rPr>
              <a:t>2</a:t>
            </a:r>
            <a:br>
              <a:rPr lang="en-US" altLang="zh-CN" sz="4000" dirty="0">
                <a:solidFill>
                  <a:schemeClr val="accent2"/>
                </a:solidFill>
                <a:ea typeface="黑体" panose="02010600030101010101" pitchFamily="49" charset="-122"/>
              </a:rPr>
            </a:br>
            <a:r>
              <a:rPr lang="zh-CN" altLang="en-US" sz="3200" dirty="0">
                <a:solidFill>
                  <a:schemeClr val="accent2"/>
                </a:solidFill>
                <a:ea typeface="黑体" panose="02010600030101010101" pitchFamily="49" charset="-122"/>
              </a:rPr>
              <a:t>这条记录的出处有什么特点？</a:t>
            </a:r>
            <a:endParaRPr lang="zh-CN" altLang="en-US" sz="3200" dirty="0">
              <a:solidFill>
                <a:schemeClr val="accent2"/>
              </a:solidFill>
              <a:ea typeface="黑体" panose="02010600030101010101" pitchFamily="49" charset="-122"/>
            </a:endParaRPr>
          </a:p>
        </p:txBody>
      </p:sp>
      <p:sp>
        <p:nvSpPr>
          <p:cNvPr id="80898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en-US" altLang="zh-CN" sz="28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"/>
              </a:rPr>
              <a:t>Immune dysregulation in human subjects with heterozygous germline mutations in CTLA4.</a:t>
            </a:r>
            <a:r>
              <a:rPr kumimoji="0" lang="en-US" altLang="zh-CN" sz="26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.</a:t>
            </a:r>
            <a:endParaRPr kumimoji="0" lang="en-US" altLang="zh-CN" sz="26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en-US" altLang="zh-CN" sz="28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Kuehn HS, Ouyang W, Lo B, Deenick EK, Niemela JE, Avery DT, Schickel JN, Tran DQ, Stoddard J, Zhang Y, Frucht DM, Dumitriu B, Scheinberg P</a:t>
            </a:r>
            <a:r>
              <a:rPr kumimoji="0" lang="en-US" altLang="zh-CN" sz="26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altLang="zh-CN" sz="26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Science</a:t>
            </a:r>
            <a:r>
              <a:rPr kumimoji="0" lang="en-US" altLang="zh-CN" sz="28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2014 Sep 26;345(6204):1623-7. doi: 10.1126/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science</a:t>
            </a:r>
            <a:r>
              <a:rPr kumimoji="0" lang="en-US" altLang="zh-CN" sz="28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.1255904. 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Epub 2014 Sep 11.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en-US" altLang="zh-CN" sz="28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PMID: 25213377 </a:t>
            </a:r>
            <a:endParaRPr kumimoji="0" lang="en-US" altLang="zh-CN" sz="28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blinds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5" name="矩形 4"/>
          <p:cNvSpPr/>
          <p:nvPr/>
        </p:nvSpPr>
        <p:spPr>
          <a:xfrm>
            <a:off x="5187950" y="4000500"/>
            <a:ext cx="1643063" cy="1152525"/>
          </a:xfrm>
          <a:prstGeom prst="rect">
            <a:avLst/>
          </a:prstGeom>
          <a:solidFill>
            <a:srgbClr val="BEE5FB"/>
          </a:solidFill>
          <a:ln w="25400" cap="flat" cmpd="sng">
            <a:solidFill>
              <a:srgbClr val="33598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zh-CN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sym typeface="华文楷体" panose="02010600040101010101" pitchFamily="2" charset="-122"/>
              </a:rPr>
              <a:t>记录的摘要格式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312420"/>
            <a:ext cx="7896860" cy="59474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2" name="标题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dirty="0">
                <a:solidFill>
                  <a:srgbClr val="CC3399"/>
                </a:solidFill>
              </a:rPr>
              <a:t>3.检索结果的进一步限定</a:t>
            </a:r>
            <a:endParaRPr lang="zh-CN" altLang="zh-CN" dirty="0"/>
          </a:p>
        </p:txBody>
      </p:sp>
      <p:sp>
        <p:nvSpPr>
          <p:cNvPr id="163843" name="内容占位符 2"/>
          <p:cNvSpPr>
            <a:spLocks noGrp="1"/>
          </p:cNvSpPr>
          <p:nvPr>
            <p:ph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在检索结果页面左侧，可以通过多个条件对结果进行进一步的限定，包括显示程度（摘要、全文、免费全文）、出版时间、研究对象（性别）、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文献类型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、语种、年龄组、研究主题（子库）、期刊类型（核心期刊）等。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6" name="标题 1"/>
          <p:cNvSpPr>
            <a:spLocks noGrp="1"/>
          </p:cNvSpPr>
          <p:nvPr>
            <p:ph type="title" idx="4294967295"/>
          </p:nvPr>
        </p:nvSpPr>
        <p:spPr>
          <a:xfrm>
            <a:off x="466725" y="4763"/>
            <a:ext cx="8229600" cy="1143000"/>
          </a:xfrm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dirty="0">
                <a:solidFill>
                  <a:srgbClr val="CC3399"/>
                </a:solidFill>
              </a:rPr>
              <a:t>3.检索结果的进一步限定</a:t>
            </a:r>
            <a:endParaRPr lang="zh-CN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541463" y="2652713"/>
            <a:ext cx="1174750" cy="32543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70" y="1019175"/>
            <a:ext cx="8415655" cy="56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5890" name="标题 1"/>
          <p:cNvSpPr>
            <a:spLocks noGrp="1"/>
          </p:cNvSpPr>
          <p:nvPr>
            <p:ph type="title" idx="4294967295"/>
          </p:nvPr>
        </p:nvSpPr>
        <p:spPr>
          <a:xfrm>
            <a:off x="466725" y="-76200"/>
            <a:ext cx="8229600" cy="1120775"/>
          </a:xfrm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dirty="0">
                <a:solidFill>
                  <a:srgbClr val="CC3399"/>
                </a:solidFill>
              </a:rPr>
              <a:t>检索结果的进一步限定</a:t>
            </a:r>
            <a:endParaRPr lang="zh-CN" altLang="zh-CN" dirty="0"/>
          </a:p>
        </p:txBody>
      </p:sp>
      <p:pic>
        <p:nvPicPr>
          <p:cNvPr id="165893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4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5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6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7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8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9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0" name="Pictur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1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2" name="Picture 1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3" name="Picture 1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4" name="Picture 1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5" name="Picture 1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6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7" name="Picture 1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8" name="Picture 2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303655"/>
            <a:ext cx="8015605" cy="49593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5890" name="标题 1"/>
          <p:cNvSpPr>
            <a:spLocks noGrp="1"/>
          </p:cNvSpPr>
          <p:nvPr>
            <p:ph type="title" idx="4294967295"/>
          </p:nvPr>
        </p:nvSpPr>
        <p:spPr>
          <a:xfrm>
            <a:off x="466725" y="-76200"/>
            <a:ext cx="8229600" cy="1120775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dirty="0">
                <a:solidFill>
                  <a:srgbClr val="CC3399"/>
                </a:solidFill>
              </a:rPr>
              <a:t>检索结果的进一步限定</a:t>
            </a:r>
            <a:endParaRPr lang="zh-CN" altLang="zh-CN" dirty="0"/>
          </a:p>
        </p:txBody>
      </p:sp>
      <p:pic>
        <p:nvPicPr>
          <p:cNvPr id="165893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4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5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6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7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8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899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0" name="Pictur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1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2" name="Picture 1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3" name="Picture 1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4" name="Picture 1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5" name="Picture 1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6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7" name="Picture 1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908" name="Picture 2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160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" y="1113155"/>
            <a:ext cx="8045450" cy="5241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139700"/>
            <a:ext cx="9098915" cy="65786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93187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–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167940" name="Rectangle 3"/>
          <p:cNvSpPr/>
          <p:nvPr/>
        </p:nvSpPr>
        <p:spPr>
          <a:xfrm>
            <a:off x="3733800" y="2438400"/>
            <a:ext cx="4895850" cy="27368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lvl="0" defTabSz="914400" eaLnBrk="1" hangingPunct="1">
              <a:buClr>
                <a:schemeClr val="tx1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1B0A9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endParaRPr lang="zh-CN" altLang="en-US" dirty="0">
              <a:solidFill>
                <a:srgbClr val="1B0A9A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67941" name="Rectangle 4"/>
          <p:cNvSpPr/>
          <p:nvPr/>
        </p:nvSpPr>
        <p:spPr>
          <a:xfrm>
            <a:off x="706438" y="1066800"/>
            <a:ext cx="7415212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Pct val="120000"/>
              <a:buFont typeface="Wingdings" panose="05000000000000000000" pitchFamily="2" charset="2"/>
              <a:buNone/>
            </a:pPr>
            <a:endParaRPr lang="zh-CN" altLang="en-US" sz="36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67942" name="Rectangle 6"/>
          <p:cNvSpPr/>
          <p:nvPr/>
        </p:nvSpPr>
        <p:spPr>
          <a:xfrm>
            <a:off x="1273175" y="446088"/>
            <a:ext cx="8480425" cy="6207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Pct val="120000"/>
              <a:buFont typeface="Wingdings" panose="05000000000000000000" pitchFamily="2" charset="2"/>
              <a:buNone/>
            </a:pPr>
            <a:endParaRPr lang="zh-CN" altLang="zh-CN" sz="4000" dirty="0">
              <a:solidFill>
                <a:schemeClr val="bg1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67943" name="文本框 2"/>
          <p:cNvSpPr txBox="1"/>
          <p:nvPr/>
        </p:nvSpPr>
        <p:spPr>
          <a:xfrm>
            <a:off x="1385888" y="690563"/>
            <a:ext cx="3027362" cy="15065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4.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检索策略显示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67944" name="文本框 4"/>
          <p:cNvSpPr txBox="1"/>
          <p:nvPr/>
        </p:nvSpPr>
        <p:spPr>
          <a:xfrm>
            <a:off x="1385888" y="1828800"/>
            <a:ext cx="5681662" cy="1814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latin typeface="黑体" panose="02010600030101010101" pitchFamily="49" charset="-122"/>
                <a:ea typeface="黑体" panose="02010600030101010101" pitchFamily="49" charset="-122"/>
              </a:rPr>
              <a:t>PubMed</a:t>
            </a:r>
            <a:r>
              <a:rPr lang="zh-CN" altLang="en-US" sz="2800" dirty="0">
                <a:latin typeface="黑体" panose="02010600030101010101" pitchFamily="49" charset="-122"/>
                <a:ea typeface="黑体" panose="02010600030101010101" pitchFamily="49" charset="-122"/>
              </a:rPr>
              <a:t>通过</a:t>
            </a:r>
            <a:r>
              <a:rPr lang="en-US" altLang="zh-CN" sz="2800" dirty="0">
                <a:latin typeface="黑体" panose="02010600030101010101" pitchFamily="49" charset="-122"/>
                <a:ea typeface="黑体" panose="02010600030101010101" pitchFamily="49" charset="-122"/>
              </a:rPr>
              <a:t>details</a:t>
            </a:r>
            <a:r>
              <a:rPr lang="zh-CN" altLang="en-US" sz="2800" dirty="0">
                <a:latin typeface="黑体" panose="02010600030101010101" pitchFamily="49" charset="-122"/>
                <a:ea typeface="黑体" panose="02010600030101010101" pitchFamily="49" charset="-122"/>
              </a:rPr>
              <a:t>功能，可以看到详细的检索策略。例如，检索 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肝癌病因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诊断方面</a:t>
            </a:r>
            <a:r>
              <a:rPr lang="zh-CN" altLang="en-US" sz="2800" dirty="0">
                <a:latin typeface="黑体" panose="02010600030101010101" pitchFamily="49" charset="-122"/>
                <a:ea typeface="黑体" panose="02010600030101010101" pitchFamily="49" charset="-122"/>
              </a:rPr>
              <a:t>的文献。</a:t>
            </a:r>
            <a:endParaRPr lang="zh-CN" altLang="en-US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latin typeface="黑体" panose="02010600030101010101" pitchFamily="49" charset="-122"/>
                <a:ea typeface="黑体" panose="02010600030101010101" pitchFamily="49" charset="-122"/>
              </a:rPr>
              <a:t>提示：通过主题词字段</a:t>
            </a:r>
            <a:endParaRPr lang="zh-CN" altLang="en-US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slow" advClick="0">
    <p:split dir="in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93187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–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168964" name="Rectangle 3"/>
          <p:cNvSpPr/>
          <p:nvPr/>
        </p:nvSpPr>
        <p:spPr>
          <a:xfrm>
            <a:off x="3733800" y="2438400"/>
            <a:ext cx="4895850" cy="27368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lvl="0" defTabSz="914400" eaLnBrk="1" hangingPunct="1">
              <a:buClr>
                <a:schemeClr val="tx1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1B0A9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endParaRPr lang="zh-CN" altLang="en-US" dirty="0">
              <a:solidFill>
                <a:srgbClr val="1B0A9A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68965" name="Rectangle 4"/>
          <p:cNvSpPr/>
          <p:nvPr/>
        </p:nvSpPr>
        <p:spPr>
          <a:xfrm>
            <a:off x="706438" y="1066800"/>
            <a:ext cx="7415212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Pct val="120000"/>
              <a:buFont typeface="Wingdings" panose="05000000000000000000" pitchFamily="2" charset="2"/>
              <a:buNone/>
            </a:pPr>
            <a:endParaRPr lang="zh-CN" altLang="en-US" sz="36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68966" name="Rectangle 6"/>
          <p:cNvSpPr/>
          <p:nvPr/>
        </p:nvSpPr>
        <p:spPr>
          <a:xfrm>
            <a:off x="1273175" y="446088"/>
            <a:ext cx="8480425" cy="6207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Pct val="120000"/>
              <a:buFont typeface="Wingdings" panose="05000000000000000000" pitchFamily="2" charset="2"/>
              <a:buNone/>
            </a:pPr>
            <a:endParaRPr lang="zh-CN" altLang="zh-CN" sz="4000" dirty="0">
              <a:solidFill>
                <a:schemeClr val="bg1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16896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325" y="184150"/>
            <a:ext cx="9266238" cy="67071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/>
        </p:nvCxnSpPr>
        <p:spPr>
          <a:xfrm flipV="1">
            <a:off x="484188" y="5481638"/>
            <a:ext cx="788987" cy="3175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" name="直接连接符 7"/>
          <p:cNvCxnSpPr/>
          <p:nvPr/>
        </p:nvCxnSpPr>
        <p:spPr>
          <a:xfrm flipV="1">
            <a:off x="2374900" y="3641725"/>
            <a:ext cx="787400" cy="3175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9" name="圆角矩形 8"/>
          <p:cNvSpPr/>
          <p:nvPr/>
        </p:nvSpPr>
        <p:spPr>
          <a:xfrm>
            <a:off x="6543675" y="446088"/>
            <a:ext cx="2447925" cy="154781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93187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–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169988" name="Rectangle 3"/>
          <p:cNvSpPr/>
          <p:nvPr/>
        </p:nvSpPr>
        <p:spPr>
          <a:xfrm>
            <a:off x="3733800" y="2438400"/>
            <a:ext cx="4895850" cy="27368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lvl="0" defTabSz="914400" eaLnBrk="1" hangingPunct="1">
              <a:buClr>
                <a:schemeClr val="tx1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1B0A9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endParaRPr lang="zh-CN" altLang="en-US" dirty="0">
              <a:solidFill>
                <a:srgbClr val="1B0A9A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69989" name="Rectangle 4"/>
          <p:cNvSpPr/>
          <p:nvPr/>
        </p:nvSpPr>
        <p:spPr>
          <a:xfrm>
            <a:off x="706438" y="1066800"/>
            <a:ext cx="7415212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Pct val="120000"/>
              <a:buFont typeface="Wingdings" panose="05000000000000000000" pitchFamily="2" charset="2"/>
              <a:buNone/>
            </a:pPr>
            <a:endParaRPr lang="zh-CN" altLang="en-US" sz="36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69990" name="Rectangle 6"/>
          <p:cNvSpPr/>
          <p:nvPr/>
        </p:nvSpPr>
        <p:spPr>
          <a:xfrm>
            <a:off x="1273175" y="446088"/>
            <a:ext cx="8480425" cy="6207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Pct val="120000"/>
              <a:buFont typeface="Wingdings" panose="05000000000000000000" pitchFamily="2" charset="2"/>
              <a:buNone/>
            </a:pPr>
            <a:endParaRPr lang="zh-CN" altLang="zh-CN" sz="4000" dirty="0">
              <a:solidFill>
                <a:schemeClr val="bg1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169991" name="文本框 2"/>
          <p:cNvSpPr txBox="1"/>
          <p:nvPr/>
        </p:nvSpPr>
        <p:spPr>
          <a:xfrm>
            <a:off x="2139950" y="260350"/>
            <a:ext cx="3027363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sym typeface="华文楷体" panose="02010600040101010101" pitchFamily="2" charset="-122"/>
              </a:rPr>
              <a:t>4.</a:t>
            </a: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sym typeface="华文楷体" panose="02010600040101010101" pitchFamily="2" charset="-122"/>
              </a:rPr>
              <a:t>检索策略显示</a:t>
            </a:r>
            <a:endParaRPr lang="zh-CN" altLang="en-US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  <a:sym typeface="华文楷体" panose="02010600040101010101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93863" y="3889375"/>
            <a:ext cx="604837" cy="40005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81725" y="1828800"/>
            <a:ext cx="1465263" cy="14112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5" y="1066800"/>
            <a:ext cx="8356600" cy="5492750"/>
          </a:xfrm>
          <a:prstGeom prst="rect">
            <a:avLst/>
          </a:prstGeom>
        </p:spPr>
      </p:pic>
    </p:spTree>
  </p:cSld>
  <p:clrMapOvr>
    <a:masterClrMapping/>
  </p:clrMapOvr>
  <p:transition spd="slow" advClick="0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93187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–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177156" name="Rectangle 3"/>
          <p:cNvSpPr/>
          <p:nvPr/>
        </p:nvSpPr>
        <p:spPr>
          <a:xfrm>
            <a:off x="3733800" y="2438400"/>
            <a:ext cx="4895850" cy="27368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lvl="0" defTabSz="914400" eaLnBrk="1" hangingPunct="1">
              <a:buClr>
                <a:schemeClr val="tx1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1B0A9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en-US" altLang="zh-CN" dirty="0">
                <a:solidFill>
                  <a:srgbClr val="1B0A9A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Eg.</a:t>
            </a:r>
            <a:r>
              <a:rPr lang="zh-CN" altLang="en-US" dirty="0">
                <a:solidFill>
                  <a:srgbClr val="1B0A9A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</a:t>
            </a:r>
            <a:r>
              <a:rPr lang="en-US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2010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年</a:t>
            </a:r>
            <a:r>
              <a:rPr lang="zh-CN" altLang="en-US" dirty="0">
                <a:solidFill>
                  <a:srgbClr val="1B0A9A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以来发表在</a:t>
            </a:r>
            <a:r>
              <a:rPr lang="en-US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Nature</a:t>
            </a:r>
            <a:r>
              <a:rPr lang="zh-CN" altLang="en-US" dirty="0">
                <a:solidFill>
                  <a:srgbClr val="1B0A9A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杂志上关于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糖尿病（</a:t>
            </a:r>
            <a:r>
              <a:rPr lang="en-US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diabetes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</a:t>
            </a:r>
            <a:r>
              <a:rPr lang="zh-CN" altLang="en-US" dirty="0">
                <a:solidFill>
                  <a:srgbClr val="1B0A9A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英文</a:t>
            </a:r>
            <a:r>
              <a:rPr lang="zh-CN" altLang="en-US" dirty="0">
                <a:solidFill>
                  <a:srgbClr val="1B0A9A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文献，要求能获得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免费</a:t>
            </a:r>
            <a:r>
              <a:rPr lang="zh-CN" altLang="en-US" dirty="0">
                <a:solidFill>
                  <a:srgbClr val="1B0A9A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全文</a:t>
            </a:r>
            <a:endParaRPr lang="zh-CN" altLang="en-US" dirty="0">
              <a:solidFill>
                <a:srgbClr val="1B0A9A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77157" name="Rectangle 4"/>
          <p:cNvSpPr/>
          <p:nvPr/>
        </p:nvSpPr>
        <p:spPr>
          <a:xfrm>
            <a:off x="706438" y="1066800"/>
            <a:ext cx="7415212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Pct val="120000"/>
              <a:buFont typeface="Wingdings" panose="05000000000000000000" pitchFamily="2" charset="2"/>
              <a:buNone/>
            </a:pPr>
            <a:r>
              <a:rPr lang="zh-CN" altLang="en-US" sz="3600" dirty="0">
                <a:latin typeface="黑体" panose="02010600030101010101" pitchFamily="49" charset="-122"/>
                <a:ea typeface="黑体" panose="02010600030101010101" pitchFamily="49" charset="-122"/>
              </a:rPr>
              <a:t>这个检索题目如何做？</a:t>
            </a:r>
            <a:endParaRPr lang="zh-CN" altLang="en-US" sz="36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177158" name="Picture 5" descr="j01953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514600"/>
            <a:ext cx="2890838" cy="295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159" name="Rectangle 6"/>
          <p:cNvSpPr/>
          <p:nvPr/>
        </p:nvSpPr>
        <p:spPr>
          <a:xfrm>
            <a:off x="1273175" y="446088"/>
            <a:ext cx="8480425" cy="6207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Pct val="120000"/>
              <a:buFont typeface="Wingdings" panose="05000000000000000000" pitchFamily="2" charset="2"/>
              <a:buNone/>
            </a:pPr>
            <a:endParaRPr lang="zh-CN" altLang="zh-CN" sz="4000" dirty="0">
              <a:solidFill>
                <a:schemeClr val="bg1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 advClick="0">
    <p:split dir="in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4211" name="Group 3"/>
          <p:cNvGrpSpPr/>
          <p:nvPr/>
        </p:nvGrpSpPr>
        <p:grpSpPr>
          <a:xfrm>
            <a:off x="2546350" y="3070225"/>
            <a:ext cx="4752975" cy="1120775"/>
            <a:chOff x="0" y="0"/>
            <a:chExt cx="7484" cy="1765"/>
          </a:xfrm>
        </p:grpSpPr>
        <p:sp>
          <p:nvSpPr>
            <p:cNvPr id="178192" name="AutoShape 4"/>
            <p:cNvSpPr/>
            <p:nvPr/>
          </p:nvSpPr>
          <p:spPr>
            <a:xfrm>
              <a:off x="0" y="805"/>
              <a:ext cx="1440" cy="960"/>
            </a:xfrm>
            <a:prstGeom prst="borderCallout2">
              <a:avLst>
                <a:gd name="adj1" fmla="val 18750"/>
                <a:gd name="adj2" fmla="val 108333"/>
                <a:gd name="adj3" fmla="val 18750"/>
                <a:gd name="adj4" fmla="val 177431"/>
                <a:gd name="adj5" fmla="val -50519"/>
                <a:gd name="adj6" fmla="val 245556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0170" tIns="46990" rIns="90170" bIns="46990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8193" name="Text Box 5"/>
            <p:cNvSpPr txBox="1"/>
            <p:nvPr/>
          </p:nvSpPr>
          <p:spPr>
            <a:xfrm>
              <a:off x="3530" y="0"/>
              <a:ext cx="3955" cy="5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1 输入检索词</a:t>
              </a:r>
              <a:endPara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</p:grpSp>
      <p:sp>
        <p:nvSpPr>
          <p:cNvPr id="94214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94215" name="页脚占位符 3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–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178182" name="Text Box 8"/>
          <p:cNvSpPr txBox="1"/>
          <p:nvPr/>
        </p:nvSpPr>
        <p:spPr>
          <a:xfrm>
            <a:off x="2559050" y="569913"/>
            <a:ext cx="4821238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Pct val="120000"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进入高级检索界面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grpSp>
        <p:nvGrpSpPr>
          <p:cNvPr id="94217" name="Group 9"/>
          <p:cNvGrpSpPr/>
          <p:nvPr/>
        </p:nvGrpSpPr>
        <p:grpSpPr>
          <a:xfrm>
            <a:off x="1189038" y="4183063"/>
            <a:ext cx="3168650" cy="869950"/>
            <a:chOff x="0" y="0"/>
            <a:chExt cx="4990" cy="1369"/>
          </a:xfrm>
        </p:grpSpPr>
        <p:sp>
          <p:nvSpPr>
            <p:cNvPr id="178190" name="Oval 10"/>
            <p:cNvSpPr/>
            <p:nvPr/>
          </p:nvSpPr>
          <p:spPr>
            <a:xfrm>
              <a:off x="0" y="0"/>
              <a:ext cx="1873" cy="683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8191" name="Text Box 11"/>
            <p:cNvSpPr txBox="1"/>
            <p:nvPr/>
          </p:nvSpPr>
          <p:spPr>
            <a:xfrm>
              <a:off x="1250" y="795"/>
              <a:ext cx="3740" cy="5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2字段选取Journal</a:t>
              </a:r>
              <a:endPara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94220" name="Group 12"/>
          <p:cNvGrpSpPr/>
          <p:nvPr/>
        </p:nvGrpSpPr>
        <p:grpSpPr>
          <a:xfrm>
            <a:off x="107950" y="3394075"/>
            <a:ext cx="1792288" cy="1223963"/>
            <a:chOff x="0" y="0"/>
            <a:chExt cx="2822" cy="1928"/>
          </a:xfrm>
        </p:grpSpPr>
        <p:sp>
          <p:nvSpPr>
            <p:cNvPr id="178188" name="AutoShape 13"/>
            <p:cNvSpPr/>
            <p:nvPr/>
          </p:nvSpPr>
          <p:spPr>
            <a:xfrm>
              <a:off x="1135" y="1020"/>
              <a:ext cx="568" cy="908"/>
            </a:xfrm>
            <a:prstGeom prst="borderCallout1">
              <a:avLst>
                <a:gd name="adj1" fmla="val 19824"/>
                <a:gd name="adj2" fmla="val -21125"/>
                <a:gd name="adj3" fmla="val 2093"/>
                <a:gd name="adj4" fmla="val -66903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0170" tIns="46990" rIns="90170" bIns="46990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8189" name="Text Box 14"/>
            <p:cNvSpPr txBox="1"/>
            <p:nvPr/>
          </p:nvSpPr>
          <p:spPr>
            <a:xfrm>
              <a:off x="0" y="0"/>
              <a:ext cx="2823" cy="10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 逻辑连接符选择AND</a:t>
              </a:r>
              <a:endPara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94223" name="Group 15"/>
          <p:cNvGrpSpPr/>
          <p:nvPr/>
        </p:nvGrpSpPr>
        <p:grpSpPr>
          <a:xfrm>
            <a:off x="720725" y="5302250"/>
            <a:ext cx="4606925" cy="849313"/>
            <a:chOff x="0" y="0"/>
            <a:chExt cx="7256" cy="1338"/>
          </a:xfrm>
        </p:grpSpPr>
        <p:sp>
          <p:nvSpPr>
            <p:cNvPr id="178186" name="AutoShape 16"/>
            <p:cNvSpPr/>
            <p:nvPr/>
          </p:nvSpPr>
          <p:spPr>
            <a:xfrm>
              <a:off x="0" y="0"/>
              <a:ext cx="1439" cy="960"/>
            </a:xfrm>
            <a:prstGeom prst="borderCallout2">
              <a:avLst>
                <a:gd name="adj1" fmla="val 18750"/>
                <a:gd name="adj2" fmla="val 108338"/>
                <a:gd name="adj3" fmla="val 18750"/>
                <a:gd name="adj4" fmla="val 161708"/>
                <a:gd name="adj5" fmla="val 106667"/>
                <a:gd name="adj6" fmla="val 215148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0170" tIns="46990" rIns="90170" bIns="46990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8187" name="Text Box 17"/>
            <p:cNvSpPr txBox="1"/>
            <p:nvPr/>
          </p:nvSpPr>
          <p:spPr>
            <a:xfrm>
              <a:off x="3168" y="762"/>
              <a:ext cx="4089" cy="5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 点击检索</a:t>
              </a:r>
              <a:endPara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161415"/>
            <a:ext cx="8695055" cy="5241925"/>
          </a:xfrm>
          <a:prstGeom prst="rect">
            <a:avLst/>
          </a:prstGeom>
        </p:spPr>
      </p:pic>
    </p:spTree>
  </p:cSld>
  <p:clrMapOvr>
    <a:masterClrMapping/>
  </p:clrMapOvr>
  <p:transition spd="slow" advClick="0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9" name="页脚占位符 1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sp>
        <p:nvSpPr>
          <p:cNvPr id="96260" name="页脚占位符 3"/>
          <p:cNvSpPr txBox="1">
            <a:spLocks noGrp="1" noChangeArrowheads="1"/>
          </p:cNvSpPr>
          <p:nvPr/>
        </p:nvSpPr>
        <p:spPr bwMode="auto">
          <a:xfrm>
            <a:off x="4800600" y="64770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–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§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Gulim" pitchFamily="34" charset="-127"/>
                <a:cs typeface="+mn-cs"/>
              </a:rPr>
              <a:t>华中科技大学同济医学院医药卫生管理学院</a:t>
            </a:r>
            <a:endParaRPr kumimoji="0" lang="zh-CN" altLang="zh-CN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Gulim" pitchFamily="34" charset="-127"/>
              <a:cs typeface="+mn-cs"/>
            </a:endParaRPr>
          </a:p>
        </p:txBody>
      </p:sp>
      <p:grpSp>
        <p:nvGrpSpPr>
          <p:cNvPr id="96261" name="Group 5"/>
          <p:cNvGrpSpPr/>
          <p:nvPr/>
        </p:nvGrpSpPr>
        <p:grpSpPr>
          <a:xfrm>
            <a:off x="180975" y="5481638"/>
            <a:ext cx="3635375" cy="752475"/>
            <a:chOff x="0" y="0"/>
            <a:chExt cx="5726" cy="1186"/>
          </a:xfrm>
        </p:grpSpPr>
        <p:sp>
          <p:nvSpPr>
            <p:cNvPr id="180236" name="AutoShape 6"/>
            <p:cNvSpPr/>
            <p:nvPr/>
          </p:nvSpPr>
          <p:spPr>
            <a:xfrm>
              <a:off x="0" y="0"/>
              <a:ext cx="1440" cy="1186"/>
            </a:xfrm>
            <a:prstGeom prst="borderCallout2">
              <a:avLst>
                <a:gd name="adj1" fmla="val 15176"/>
                <a:gd name="adj2" fmla="val 108333"/>
                <a:gd name="adj3" fmla="val 15176"/>
                <a:gd name="adj4" fmla="val 131875"/>
                <a:gd name="adj5" fmla="val 41060"/>
                <a:gd name="adj6" fmla="val 155486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0170" tIns="46990" rIns="90170" bIns="46990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0237" name="Text Box 7"/>
            <p:cNvSpPr txBox="1"/>
            <p:nvPr/>
          </p:nvSpPr>
          <p:spPr>
            <a:xfrm>
              <a:off x="2324" y="284"/>
              <a:ext cx="3402" cy="58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0170" tIns="46990" rIns="90170" bIns="46990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限定语种为英文</a:t>
              </a:r>
              <a:endPara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96264" name="Group 8"/>
          <p:cNvGrpSpPr/>
          <p:nvPr/>
        </p:nvGrpSpPr>
        <p:grpSpPr>
          <a:xfrm>
            <a:off x="215900" y="2349500"/>
            <a:ext cx="5616575" cy="973138"/>
            <a:chOff x="0" y="0"/>
            <a:chExt cx="8845" cy="1532"/>
          </a:xfrm>
        </p:grpSpPr>
        <p:sp>
          <p:nvSpPr>
            <p:cNvPr id="180234" name="AutoShape 9"/>
            <p:cNvSpPr/>
            <p:nvPr/>
          </p:nvSpPr>
          <p:spPr>
            <a:xfrm>
              <a:off x="0" y="0"/>
              <a:ext cx="2496" cy="1532"/>
            </a:xfrm>
            <a:prstGeom prst="borderCallout1">
              <a:avLst>
                <a:gd name="adj1" fmla="val 11750"/>
                <a:gd name="adj2" fmla="val 104806"/>
                <a:gd name="adj3" fmla="val 54046"/>
                <a:gd name="adj4" fmla="val 130046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0170" tIns="46990" rIns="90170" bIns="46990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0235" name="Text Box 10"/>
            <p:cNvSpPr txBox="1"/>
            <p:nvPr/>
          </p:nvSpPr>
          <p:spPr>
            <a:xfrm>
              <a:off x="3347" y="340"/>
              <a:ext cx="5499" cy="58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0170" tIns="46990" rIns="90170" bIns="46990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r>
                <a:rPr lang="zh-CN" altLang="zh-CN" sz="1800" b="1" dirty="0">
                  <a:solidFill>
                    <a:srgbClr val="FF0000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限定链接到可免费获取的全文</a:t>
              </a:r>
              <a:endParaRPr lang="zh-CN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96267" name="Group 11"/>
          <p:cNvGrpSpPr/>
          <p:nvPr/>
        </p:nvGrpSpPr>
        <p:grpSpPr>
          <a:xfrm>
            <a:off x="288925" y="4437063"/>
            <a:ext cx="4751388" cy="403225"/>
            <a:chOff x="0" y="0"/>
            <a:chExt cx="7484" cy="635"/>
          </a:xfrm>
        </p:grpSpPr>
        <p:sp>
          <p:nvSpPr>
            <p:cNvPr id="180232" name="Line 12"/>
            <p:cNvSpPr/>
            <p:nvPr/>
          </p:nvSpPr>
          <p:spPr>
            <a:xfrm>
              <a:off x="0" y="0"/>
              <a:ext cx="1361" cy="1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0233" name="Text Box 13"/>
            <p:cNvSpPr txBox="1"/>
            <p:nvPr/>
          </p:nvSpPr>
          <p:spPr>
            <a:xfrm>
              <a:off x="2976" y="59"/>
              <a:ext cx="4509" cy="5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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mbria" panose="02040503050406030204" pitchFamily="18" charset="0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0000"/>
                <a:buFont typeface="Wingdings 2" panose="05020102010507070707" pitchFamily="18" charset="2"/>
                <a:buChar char="³"/>
                <a:defRPr sz="28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B9B57"/>
                </a:buClr>
                <a:buSzPct val="60000"/>
                <a:buFont typeface="Wingdings 2" panose="05020102010507070707" pitchFamily="18" charset="2"/>
                <a:buChar char="®"/>
                <a:defRPr sz="24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B7396"/>
                </a:buClr>
                <a:buSzPct val="45000"/>
                <a:buFont typeface="Wingdings 2" panose="05020102010507070707" pitchFamily="18" charset="2"/>
                <a:buChar char="¯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89A53"/>
                </a:buClr>
                <a:buSzPct val="45000"/>
                <a:buFont typeface="Wingdings 2" panose="05020102010507070707" pitchFamily="18" charset="2"/>
                <a:buChar char=""/>
                <a:defRPr sz="2000">
                  <a:solidFill>
                    <a:schemeClr val="tx1"/>
                  </a:solidFill>
                  <a:latin typeface="+mn-lt"/>
                  <a:ea typeface="+mn-ea"/>
                  <a:sym typeface="Cambria" panose="02040503050406030204" pitchFamily="18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ClrTx/>
                <a:buSzPct val="120000"/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限定时间在20</a:t>
              </a:r>
              <a:r>
                <a:rPr lang="en-US" altLang="zh-CN" sz="1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02</a:t>
              </a:r>
              <a:r>
                <a:rPr lang="zh-CN" altLang="en-US" sz="1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年后</a:t>
              </a:r>
              <a:endPara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532765"/>
            <a:ext cx="9023350" cy="5792470"/>
          </a:xfrm>
          <a:prstGeom prst="rect">
            <a:avLst/>
          </a:prstGeom>
        </p:spPr>
      </p:pic>
    </p:spTree>
  </p:cSld>
  <p:clrMapOvr>
    <a:masterClrMapping/>
  </p:clrMapOvr>
  <p:transition spd="slow" advClick="0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6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6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内容占位符 2"/>
          <p:cNvSpPr>
            <a:spLocks noGrp="1"/>
          </p:cNvSpPr>
          <p:nvPr>
            <p:ph idx="4294967295"/>
          </p:nvPr>
        </p:nvSpPr>
        <p:spPr>
          <a:xfrm>
            <a:off x="433388" y="609600"/>
            <a:ext cx="8229600" cy="5314950"/>
          </a:xfrm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endParaRPr lang="zh-CN" altLang="en-US" sz="28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）收录生物医学权威期刊最多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——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世界上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80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多个国家的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8600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多种权威医学期刊（全，优）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）多条检索途径（便）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）时效性极强（每周更新）（新）</a:t>
            </a:r>
            <a:endParaRPr lang="zh-CN" altLang="en-US" sz="2800" b="1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）回溯年代久远（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1946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年至今）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全）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5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）利用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MeSH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作为转换词表，标引质量高（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全）</a:t>
            </a:r>
            <a:endParaRPr lang="zh-CN" altLang="en-US" sz="2800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（6）检索结果可以进行多方面限定（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准）    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（7）部分文献可以获取免费全文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8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）新增的评论功能，有助于优质论文的推荐（增加被引用率）</a:t>
            </a:r>
            <a:endParaRPr lang="en-US" altLang="zh-CN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8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0000FF"/>
                </a:solidFill>
              </a:rPr>
              <a:t>                 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zh-CN" altLang="en-US" sz="36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全 准 快 便 省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新 优</a:t>
            </a:r>
            <a:endParaRPr lang="zh-CN" altLang="en-US" sz="3600" b="1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182275" name="标题 1"/>
          <p:cNvSpPr>
            <a:spLocks noGrp="1"/>
          </p:cNvSpPr>
          <p:nvPr>
            <p:ph type="title" idx="4294967295"/>
          </p:nvPr>
        </p:nvSpPr>
        <p:spPr>
          <a:xfrm>
            <a:off x="220663" y="6350"/>
            <a:ext cx="8229600" cy="1143000"/>
          </a:xfrm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</a:rPr>
              <a:t> PubMed</a:t>
            </a:r>
            <a:r>
              <a:rPr lang="zh-CN" altLang="en-US" sz="3600" b="1" dirty="0">
                <a:solidFill>
                  <a:srgbClr val="0000FF"/>
                </a:solidFill>
              </a:rPr>
              <a:t>小结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5">
                                            <p:txEl>
                                              <p:charRg st="191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305">
                                            <p:txEl>
                                              <p:charRg st="191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305">
                                            <p:txEl>
                                              <p:charRg st="191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矩形 4"/>
          <p:cNvSpPr/>
          <p:nvPr/>
        </p:nvSpPr>
        <p:spPr>
          <a:xfrm>
            <a:off x="0" y="2644775"/>
            <a:ext cx="91440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9600" b="1" dirty="0">
                <a:solidFill>
                  <a:srgbClr val="0000FF"/>
                </a:solidFill>
                <a:ea typeface="宋体" panose="02010600030101010101" pitchFamily="2" charset="-122"/>
              </a:rPr>
              <a:t>Thank you</a:t>
            </a:r>
            <a:endParaRPr lang="zh-CN" altLang="en-US" sz="18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2" name="Rectangle 2"/>
          <p:cNvSpPr/>
          <p:nvPr/>
        </p:nvSpPr>
        <p:spPr>
          <a:xfrm>
            <a:off x="304800" y="533400"/>
            <a:ext cx="8551863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r>
              <a:rPr lang="zh-CN" altLang="en-US" sz="40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     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84323" name="文本框 99"/>
          <p:cNvSpPr txBox="1"/>
          <p:nvPr/>
        </p:nvSpPr>
        <p:spPr>
          <a:xfrm>
            <a:off x="758825" y="533400"/>
            <a:ext cx="7369175" cy="618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sym typeface="Maiandra GD" panose="020E0502030308020204" pitchFamily="34" charset="0"/>
              </a:rPr>
              <a:t>补充 </a:t>
            </a:r>
            <a:r>
              <a:rPr lang="en-US" altLang="zh-CN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sym typeface="Maiandra GD" panose="020E0502030308020204" pitchFamily="34" charset="0"/>
              </a:rPr>
              <a:t>2 </a:t>
            </a:r>
            <a:endParaRPr lang="zh-CN" altLang="en-US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如何编写检索式</a:t>
            </a:r>
            <a:endParaRPr lang="zh-CN" altLang="en-US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检索式又称检索提问式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query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，是情报用户向检索系统表达文献需求的句式。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关键词途径：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例1．acute 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near3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pancreatitis 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and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 mice 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or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mouse）（急性胰腺炎的小鼠实验）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“急性胰腺炎”之间用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位置算符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是因为其间有可能出现以下词汇：necrotizing（坏死型），biliary（胆汁型），gallstone（结石型），severe（严重型），and chronic（及慢性）等。mice是mouse（小鼠）的复数。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5346" name="Rectangle 2"/>
          <p:cNvSpPr/>
          <p:nvPr/>
        </p:nvSpPr>
        <p:spPr>
          <a:xfrm>
            <a:off x="304800" y="533400"/>
            <a:ext cx="86106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r>
              <a:rPr lang="zh-CN" altLang="en-US" sz="40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    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85347" name="文本框 99"/>
          <p:cNvSpPr txBox="1"/>
          <p:nvPr/>
        </p:nvSpPr>
        <p:spPr>
          <a:xfrm>
            <a:off x="1192213" y="601663"/>
            <a:ext cx="7210425" cy="4359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26035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关键词途径：</a:t>
            </a:r>
            <a:endParaRPr lang="zh-CN" altLang="en-US" sz="2800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6035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例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．（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renal calculi or kidney calculi or kidney stone </a:t>
            </a:r>
            <a:r>
              <a:rPr lang="en-US" altLang="zh-CN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*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</a:t>
            </a:r>
            <a:r>
              <a:rPr lang="en-US" altLang="zh-CN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and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(surgery or operation)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（肾结石的手术治疗）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6035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6035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kidney stone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后用截词符表示同时需要检索含有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kidney stones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的文献记录。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6035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为了使文献查全，本检索式中列出了“肾结石”的三个同义词和“手术治疗”的两个同义词。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内容占位符 2"/>
          <p:cNvSpPr>
            <a:spLocks noGrp="1"/>
          </p:cNvSpPr>
          <p:nvPr>
            <p:ph idx="4294967295"/>
          </p:nvPr>
        </p:nvSpPr>
        <p:spPr>
          <a:xfrm>
            <a:off x="501650" y="1050925"/>
            <a:ext cx="8229600" cy="4525963"/>
          </a:xfrm>
          <a:ln/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b="1" dirty="0">
                <a:latin typeface="黑体" panose="02010600030101010101" pitchFamily="49" charset="-122"/>
                <a:ea typeface="黑体" panose="02010600030101010101" pitchFamily="49" charset="-122"/>
              </a:rPr>
              <a:t>1.</a:t>
            </a:r>
            <a:r>
              <a:rPr lang="zh-CN" altLang="en-US" b="1" dirty="0">
                <a:latin typeface="黑体" panose="02010600030101010101" pitchFamily="49" charset="-122"/>
                <a:ea typeface="黑体" panose="02010600030101010101" pitchFamily="49" charset="-122"/>
              </a:rPr>
              <a:t>关键词检索</a:t>
            </a:r>
            <a:endParaRPr lang="zh-CN" altLang="en-US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b="1" dirty="0">
                <a:latin typeface="黑体" panose="02010600030101010101" pitchFamily="49" charset="-122"/>
                <a:ea typeface="黑体" panose="02010600030101010101" pitchFamily="49" charset="-122"/>
              </a:rPr>
              <a:t>(1)基本检索</a:t>
            </a:r>
            <a:endParaRPr lang="zh-CN" altLang="en-US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直接在检索框输入关键词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a.截词检索</a:t>
            </a:r>
            <a:endParaRPr lang="zh-CN" altLang="en-US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为了保证检全率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,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可以将词干相同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,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词尾不同的词用 * 表示。例如 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comput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*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endParaRPr lang="zh-CN" altLang="en-US" dirty="0">
              <a:solidFill>
                <a:srgbClr val="0000FF"/>
              </a:solidFill>
            </a:endParaRPr>
          </a:p>
          <a:p>
            <a:pPr eaLnBrk="1" hangingPunct="1"/>
            <a:endParaRPr lang="zh-CN" altLang="en-US" dirty="0">
              <a:solidFill>
                <a:srgbClr val="0000FF"/>
              </a:solidFill>
            </a:endParaRPr>
          </a:p>
          <a:p>
            <a:pPr eaLnBrk="1" hangingPunct="1"/>
            <a:endParaRPr lang="zh-CN" altLang="en-US" dirty="0"/>
          </a:p>
        </p:txBody>
      </p:sp>
      <p:sp>
        <p:nvSpPr>
          <p:cNvPr id="104451" name="标题 1"/>
          <p:cNvSpPr>
            <a:spLocks noGrp="1"/>
          </p:cNvSpPr>
          <p:nvPr>
            <p:ph type="title" idx="4294967295"/>
          </p:nvPr>
        </p:nvSpPr>
        <p:spPr>
          <a:xfrm>
            <a:off x="479425" y="28575"/>
            <a:ext cx="8229600" cy="1143000"/>
          </a:xfrm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b="1" dirty="0">
                <a:solidFill>
                  <a:srgbClr val="CC3399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幼圆" panose="02010509060101010101" pitchFamily="49" charset="-122"/>
              </a:rPr>
              <a:t>二、检索途径与方法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4387850"/>
            <a:ext cx="8979535" cy="2393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4464685"/>
            <a:ext cx="8979535" cy="2315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70" name="Rectangle 2"/>
          <p:cNvSpPr/>
          <p:nvPr/>
        </p:nvSpPr>
        <p:spPr>
          <a:xfrm>
            <a:off x="304800" y="533400"/>
            <a:ext cx="86106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r>
              <a:rPr lang="zh-CN" altLang="en-US" sz="40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    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86371" name="文本框 99"/>
          <p:cNvSpPr txBox="1"/>
          <p:nvPr/>
        </p:nvSpPr>
        <p:spPr>
          <a:xfrm>
            <a:off x="1035050" y="601663"/>
            <a:ext cx="7313613" cy="4400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26035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主题检索：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6035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例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．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asthma</a:t>
            </a:r>
            <a:r>
              <a:rPr lang="en-US" altLang="zh-CN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/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chemically induced </a:t>
            </a:r>
            <a:r>
              <a:rPr lang="en-US" altLang="zh-CN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and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aspirin</a:t>
            </a:r>
            <a:r>
              <a:rPr lang="en-US" altLang="zh-CN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/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adverse-effects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（阿司匹林诱发哮喘）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6035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6035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本例中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asthma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（哮喘）是主题词。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chemically induced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（化学诱导）是副主题词，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aspirin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是主题词，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adverse effects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（副作用）是副主题词。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副主题词必须紧跟在主题词后面使用。</a:t>
            </a:r>
            <a:endParaRPr lang="zh-CN" altLang="en-US" sz="2800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4" name="Rectangle 2"/>
          <p:cNvSpPr/>
          <p:nvPr/>
        </p:nvSpPr>
        <p:spPr>
          <a:xfrm>
            <a:off x="304800" y="533400"/>
            <a:ext cx="86106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r>
              <a:rPr lang="zh-CN" altLang="en-US" sz="40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    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87395" name="文本框 99"/>
          <p:cNvSpPr txBox="1"/>
          <p:nvPr/>
        </p:nvSpPr>
        <p:spPr>
          <a:xfrm>
            <a:off x="896938" y="533400"/>
            <a:ext cx="7350125" cy="5699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检索要领与检索策略调整</a:t>
            </a:r>
            <a:endParaRPr lang="zh-CN" altLang="en-US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1．有主题词的数据库，尽量选择主题词检索，因为用主题词检索具有紧扣文章中心、能够网罗同义词、可用副主题词限定、可进行下位词扩检和加权的优点。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2．进行主题词检索时，要尽量借用副主题词的限定来使文献查准，要注意用下位词扩检来避免文献的漏检。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3．不同的数据库其主题词和副主题词有所不同，因此要多借助词表，多看看主题词的定义和副主题词的适用范围，了解上位词、下位词情况，注意主题词的历史变化。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18" name="Rectangle 2"/>
          <p:cNvSpPr/>
          <p:nvPr/>
        </p:nvSpPr>
        <p:spPr>
          <a:xfrm>
            <a:off x="674688" y="1198563"/>
            <a:ext cx="7594600" cy="35385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4．对于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没有主题词的数据库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，关键词检索是唯一重要的选择。此时列全同义词（用逻辑或连接）、注意检索词之间的位置关系、借用截词符，是自由词检索的常用手段。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5.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跟踪检索某一专题知名学者的文献和重要研究单位的文献，以此作为主题途径检索的补充，还可能会获得新的研究线索。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9442" name="Rectangle 2"/>
          <p:cNvSpPr/>
          <p:nvPr/>
        </p:nvSpPr>
        <p:spPr>
          <a:xfrm>
            <a:off x="674688" y="1198563"/>
            <a:ext cx="75946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89443" name="文本框 99"/>
          <p:cNvSpPr txBox="1"/>
          <p:nvPr/>
        </p:nvSpPr>
        <p:spPr>
          <a:xfrm>
            <a:off x="498475" y="292100"/>
            <a:ext cx="8413750" cy="6064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提高检全率的方法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当检出文献量小于期望时，试用以下方法来扩大检索范围：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 删除某个用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and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连接的不重要的检索词。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 增加用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or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连接的检索词。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 位置算符放宽。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 检索词后用截词符。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5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 多用几个副主题词，甚至选用所有副主题词。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6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 用下位主题词扩检。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7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 同时用主题词和自由词检索，用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or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连接。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从在某个分类类目中输词检索改为在所有分类类目中输词检索。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（9）用著者检索进行检索补充。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（10）多选几个数据库进行检索。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0466" name="Rectangle 2"/>
          <p:cNvSpPr/>
          <p:nvPr/>
        </p:nvSpPr>
        <p:spPr>
          <a:xfrm>
            <a:off x="674688" y="1198563"/>
            <a:ext cx="75946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90467" name="文本框 99"/>
          <p:cNvSpPr txBox="1"/>
          <p:nvPr/>
        </p:nvSpPr>
        <p:spPr>
          <a:xfrm>
            <a:off x="738188" y="457200"/>
            <a:ext cx="7981950" cy="5213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  <a:sym typeface="华文楷体" panose="02010600040101010101" pitchFamily="2" charset="-122"/>
              </a:rPr>
              <a:t>提高检准率的方法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当检出文献过多，且其中一部分文献并非真正需要时，试用以下方法进行缩检：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（1）增加用and连接的检索词，或用“二次检索”。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（2）用特定的副主题词进行限定。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（3）用字段限定检索，如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标题词检索、主题词检索、加权检索等。</a:t>
            </a:r>
            <a:endParaRPr lang="zh-CN" altLang="en-US" sz="2800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（4）用文献类型、语种、重要期刊、临床核心期刊、年份等的限定检索。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490" name="Rectangle 2"/>
          <p:cNvSpPr/>
          <p:nvPr/>
        </p:nvSpPr>
        <p:spPr>
          <a:xfrm>
            <a:off x="674688" y="1198563"/>
            <a:ext cx="75946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0" algn="just" defTabSz="9144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tabLst>
                <a:tab pos="266700" algn="l"/>
              </a:tabLst>
            </a:pP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91491" name="文本框 99"/>
          <p:cNvSpPr txBox="1"/>
          <p:nvPr/>
        </p:nvSpPr>
        <p:spPr>
          <a:xfrm>
            <a:off x="738188" y="457200"/>
            <a:ext cx="7981950" cy="4359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anose="05020102010507070707" pitchFamily="18" charset="2"/>
              <a:buChar char="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mbria" panose="02040503050406030204" pitchFamily="18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 2" panose="05020102010507070707" pitchFamily="18" charset="2"/>
              <a:buChar char="³"/>
              <a:defRPr sz="28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B9B57"/>
              </a:buClr>
              <a:buSzPct val="60000"/>
              <a:buFont typeface="Wingdings 2" panose="05020102010507070707" pitchFamily="18" charset="2"/>
              <a:buChar char="®"/>
              <a:defRPr sz="24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B7396"/>
              </a:buClr>
              <a:buSzPct val="45000"/>
              <a:buFont typeface="Wingdings 2" panose="05020102010507070707" pitchFamily="18" charset="2"/>
              <a:buChar char="¯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9A53"/>
              </a:buClr>
              <a:buSzPct val="45000"/>
              <a:buFont typeface="Wingdings 2" panose="05020102010507070707" pitchFamily="18" charset="2"/>
              <a:buChar char=""/>
              <a:defRPr sz="2000">
                <a:solidFill>
                  <a:schemeClr val="tx1"/>
                </a:solidFill>
                <a:latin typeface="+mn-lt"/>
                <a:ea typeface="+mn-ea"/>
                <a:sym typeface="Cambria" panose="02040503050406030204" pitchFamily="18" charset="0"/>
              </a:defRPr>
            </a:lvl5pPr>
          </a:lstStyle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提高检索新颖性的方法：</a:t>
            </a:r>
            <a:endParaRPr lang="zh-CN" altLang="en-US" sz="2800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（1）用PubMed检索。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（2）检索PubMed与CBM时，除了用主题词检索外，用自由词检索进行补充，因为一部分最新入库的文献尚未进行主题词标引。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（3）借用</a:t>
            </a:r>
            <a:r>
              <a:rPr lang="zh-CN" altLang="en-US" sz="28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Update字段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限定检索最近入库的文献。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（4）显示检索结果时将最新文献排序在前。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（5）进行引文检索。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6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）检索和收集最新召开的学术会议论文。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0" lvl="0" indent="228600" defTabSz="91440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7</a:t>
            </a:r>
            <a:r>
              <a:rPr lang="zh-CN" altLang="en-US" sz="2800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）查找专利文献。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内容占位符 2"/>
          <p:cNvSpPr>
            <a:spLocks noGrp="1"/>
          </p:cNvSpPr>
          <p:nvPr>
            <p:ph idx="4294967295"/>
          </p:nvPr>
        </p:nvSpPr>
        <p:spPr>
          <a:xfrm>
            <a:off x="395288" y="333375"/>
            <a:ext cx="8229600" cy="4525963"/>
          </a:xfrm>
          <a:ln/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b="1" dirty="0">
                <a:latin typeface="黑体" panose="02010600030101010101" pitchFamily="49" charset="-122"/>
                <a:ea typeface="黑体" panose="02010600030101010101" pitchFamily="49" charset="-122"/>
              </a:rPr>
              <a:t>1.</a:t>
            </a:r>
            <a:r>
              <a:rPr lang="zh-CN" altLang="en-US" b="1" dirty="0">
                <a:latin typeface="黑体" panose="02010600030101010101" pitchFamily="49" charset="-122"/>
                <a:ea typeface="黑体" panose="02010600030101010101" pitchFamily="49" charset="-122"/>
              </a:rPr>
              <a:t>关键词检索（基本检索）</a:t>
            </a:r>
            <a:endParaRPr lang="zh-CN" altLang="en-US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b.精确检索</a:t>
            </a:r>
            <a:endParaRPr lang="zh-CN" altLang="en-US" b="1" dirty="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用</a:t>
            </a:r>
            <a:r>
              <a:rPr lang="zh-CN" altLang="en-US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双引号</a:t>
            </a:r>
            <a:r>
              <a:rPr lang="en-US" altLang="zh-CN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””</a:t>
            </a:r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将要检索的一个词组作为一个固定搭配的短语进行检索，以提高检准率。</a:t>
            </a:r>
            <a:endParaRPr lang="zh-CN" altLang="en-US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r>
              <a:rPr lang="zh-CN" altLang="en-US" dirty="0">
                <a:latin typeface="黑体" panose="02010600030101010101" pitchFamily="49" charset="-122"/>
                <a:ea typeface="黑体" panose="02010600030101010101" pitchFamily="49" charset="-122"/>
              </a:rPr>
              <a:t>例如：“</a:t>
            </a:r>
            <a:r>
              <a:rPr lang="en-US" altLang="zh-CN" dirty="0">
                <a:latin typeface="黑体" panose="02010600030101010101" pitchFamily="49" charset="-122"/>
                <a:ea typeface="黑体" panose="02010600030101010101" pitchFamily="49" charset="-122"/>
              </a:rPr>
              <a:t>acquired immunodeficiency syndrome”</a:t>
            </a:r>
            <a:endParaRPr lang="en-US" altLang="zh-CN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eaLnBrk="1" hangingPunct="1"/>
            <a:endParaRPr lang="zh-CN" altLang="en-US" dirty="0">
              <a:solidFill>
                <a:srgbClr val="0000FF"/>
              </a:solidFill>
            </a:endParaRPr>
          </a:p>
          <a:p>
            <a:pPr eaLnBrk="1" hangingPunct="1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940" y="4240530"/>
            <a:ext cx="9252585" cy="2598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855" y="4241165"/>
            <a:ext cx="9416415" cy="259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龙腾四海">
  <a:themeElements>
    <a:clrScheme name="龙腾四海 1">
      <a:dk1>
        <a:srgbClr val="000000"/>
      </a:dk1>
      <a:lt1>
        <a:srgbClr val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FFFFFF"/>
      </a:accent3>
      <a:accent4>
        <a:srgbClr val="000000"/>
      </a:accent4>
      <a:accent5>
        <a:srgbClr val="B1BED5"/>
      </a:accent5>
      <a:accent6>
        <a:srgbClr val="497780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隶书"/>
        <a:cs typeface=""/>
      </a:majorFont>
      <a:minorFont>
        <a:latin typeface="Cambri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龙腾四海 1">
        <a:dk1>
          <a:srgbClr val="000000"/>
        </a:dk1>
        <a:lt1>
          <a:srgbClr val="FFFFFF"/>
        </a:lt1>
        <a:dk2>
          <a:srgbClr val="001B36"/>
        </a:dk2>
        <a:lt2>
          <a:srgbClr val="EDF8FE"/>
        </a:lt2>
        <a:accent1>
          <a:srgbClr val="477AB1"/>
        </a:accent1>
        <a:accent2>
          <a:srgbClr val="51848E"/>
        </a:accent2>
        <a:accent3>
          <a:srgbClr val="FFFFFF"/>
        </a:accent3>
        <a:accent4>
          <a:srgbClr val="000000"/>
        </a:accent4>
        <a:accent5>
          <a:srgbClr val="B1BED5"/>
        </a:accent5>
        <a:accent6>
          <a:srgbClr val="497780"/>
        </a:accent6>
        <a:hlink>
          <a:srgbClr val="008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龙腾四海_2">
  <a:themeElements>
    <a:clrScheme name="龙腾四海_2 1">
      <a:dk1>
        <a:srgbClr val="000000"/>
      </a:dk1>
      <a:lt1>
        <a:srgbClr val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FFFFFF"/>
      </a:accent3>
      <a:accent4>
        <a:srgbClr val="000000"/>
      </a:accent4>
      <a:accent5>
        <a:srgbClr val="B1BED5"/>
      </a:accent5>
      <a:accent6>
        <a:srgbClr val="497780"/>
      </a:accent6>
      <a:hlink>
        <a:srgbClr val="0080FF"/>
      </a:hlink>
      <a:folHlink>
        <a:srgbClr val="FF00FF"/>
      </a:folHlink>
    </a:clrScheme>
    <a:fontScheme name="龙腾四海_2">
      <a:majorFont>
        <a:latin typeface="Maiandra GD"/>
        <a:ea typeface="隶书"/>
        <a:cs typeface=""/>
      </a:majorFont>
      <a:minorFont>
        <a:latin typeface="Cambri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龙腾四海_2 1">
        <a:dk1>
          <a:srgbClr val="000000"/>
        </a:dk1>
        <a:lt1>
          <a:srgbClr val="FFFFFF"/>
        </a:lt1>
        <a:dk2>
          <a:srgbClr val="001B36"/>
        </a:dk2>
        <a:lt2>
          <a:srgbClr val="EDF8FE"/>
        </a:lt2>
        <a:accent1>
          <a:srgbClr val="477AB1"/>
        </a:accent1>
        <a:accent2>
          <a:srgbClr val="51848E"/>
        </a:accent2>
        <a:accent3>
          <a:srgbClr val="FFFFFF"/>
        </a:accent3>
        <a:accent4>
          <a:srgbClr val="000000"/>
        </a:accent4>
        <a:accent5>
          <a:srgbClr val="B1BED5"/>
        </a:accent5>
        <a:accent6>
          <a:srgbClr val="497780"/>
        </a:accent6>
        <a:hlink>
          <a:srgbClr val="008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龙腾四海">
  <a:themeElements>
    <a:clrScheme name="龙腾四海 1">
      <a:dk1>
        <a:srgbClr val="000000"/>
      </a:dk1>
      <a:lt1>
        <a:srgbClr val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FFFFFF"/>
      </a:accent3>
      <a:accent4>
        <a:srgbClr val="000000"/>
      </a:accent4>
      <a:accent5>
        <a:srgbClr val="B1BED5"/>
      </a:accent5>
      <a:accent6>
        <a:srgbClr val="497780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隶书"/>
        <a:cs typeface=""/>
      </a:majorFont>
      <a:minorFont>
        <a:latin typeface="Cambri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龙腾四海 1">
        <a:dk1>
          <a:srgbClr val="000000"/>
        </a:dk1>
        <a:lt1>
          <a:srgbClr val="FFFFFF"/>
        </a:lt1>
        <a:dk2>
          <a:srgbClr val="001B36"/>
        </a:dk2>
        <a:lt2>
          <a:srgbClr val="EDF8FE"/>
        </a:lt2>
        <a:accent1>
          <a:srgbClr val="477AB1"/>
        </a:accent1>
        <a:accent2>
          <a:srgbClr val="51848E"/>
        </a:accent2>
        <a:accent3>
          <a:srgbClr val="FFFFFF"/>
        </a:accent3>
        <a:accent4>
          <a:srgbClr val="000000"/>
        </a:accent4>
        <a:accent5>
          <a:srgbClr val="B1BED5"/>
        </a:accent5>
        <a:accent6>
          <a:srgbClr val="497780"/>
        </a:accent6>
        <a:hlink>
          <a:srgbClr val="008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龙腾四海">
  <a:themeElements>
    <a:clrScheme name="龙腾四海 1">
      <a:dk1>
        <a:srgbClr val="000000"/>
      </a:dk1>
      <a:lt1>
        <a:srgbClr val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FFFFFF"/>
      </a:accent3>
      <a:accent4>
        <a:srgbClr val="000000"/>
      </a:accent4>
      <a:accent5>
        <a:srgbClr val="B1BED5"/>
      </a:accent5>
      <a:accent6>
        <a:srgbClr val="497780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隶书"/>
        <a:cs typeface=""/>
      </a:majorFont>
      <a:minorFont>
        <a:latin typeface="Cambri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龙腾四海 1">
        <a:dk1>
          <a:srgbClr val="000000"/>
        </a:dk1>
        <a:lt1>
          <a:srgbClr val="FFFFFF"/>
        </a:lt1>
        <a:dk2>
          <a:srgbClr val="001B36"/>
        </a:dk2>
        <a:lt2>
          <a:srgbClr val="EDF8FE"/>
        </a:lt2>
        <a:accent1>
          <a:srgbClr val="477AB1"/>
        </a:accent1>
        <a:accent2>
          <a:srgbClr val="51848E"/>
        </a:accent2>
        <a:accent3>
          <a:srgbClr val="FFFFFF"/>
        </a:accent3>
        <a:accent4>
          <a:srgbClr val="000000"/>
        </a:accent4>
        <a:accent5>
          <a:srgbClr val="B1BED5"/>
        </a:accent5>
        <a:accent6>
          <a:srgbClr val="497780"/>
        </a:accent6>
        <a:hlink>
          <a:srgbClr val="008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龙腾四海">
  <a:themeElements>
    <a:clrScheme name="龙腾四海 1">
      <a:dk1>
        <a:srgbClr val="000000"/>
      </a:dk1>
      <a:lt1>
        <a:srgbClr val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FFFFFF"/>
      </a:accent3>
      <a:accent4>
        <a:srgbClr val="000000"/>
      </a:accent4>
      <a:accent5>
        <a:srgbClr val="B1BED5"/>
      </a:accent5>
      <a:accent6>
        <a:srgbClr val="497780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隶书"/>
        <a:cs typeface=""/>
      </a:majorFont>
      <a:minorFont>
        <a:latin typeface="Cambri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龙腾四海 1">
        <a:dk1>
          <a:srgbClr val="000000"/>
        </a:dk1>
        <a:lt1>
          <a:srgbClr val="FFFFFF"/>
        </a:lt1>
        <a:dk2>
          <a:srgbClr val="001B36"/>
        </a:dk2>
        <a:lt2>
          <a:srgbClr val="EDF8FE"/>
        </a:lt2>
        <a:accent1>
          <a:srgbClr val="477AB1"/>
        </a:accent1>
        <a:accent2>
          <a:srgbClr val="51848E"/>
        </a:accent2>
        <a:accent3>
          <a:srgbClr val="FFFFFF"/>
        </a:accent3>
        <a:accent4>
          <a:srgbClr val="000000"/>
        </a:accent4>
        <a:accent5>
          <a:srgbClr val="B1BED5"/>
        </a:accent5>
        <a:accent6>
          <a:srgbClr val="497780"/>
        </a:accent6>
        <a:hlink>
          <a:srgbClr val="008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龙腾四海">
  <a:themeElements>
    <a:clrScheme name="龙腾四海 1">
      <a:dk1>
        <a:srgbClr val="000000"/>
      </a:dk1>
      <a:lt1>
        <a:srgbClr val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FFFFFF"/>
      </a:accent3>
      <a:accent4>
        <a:srgbClr val="000000"/>
      </a:accent4>
      <a:accent5>
        <a:srgbClr val="B1BED5"/>
      </a:accent5>
      <a:accent6>
        <a:srgbClr val="497780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隶书"/>
        <a:cs typeface=""/>
      </a:majorFont>
      <a:minorFont>
        <a:latin typeface="Cambri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龙腾四海 1">
        <a:dk1>
          <a:srgbClr val="000000"/>
        </a:dk1>
        <a:lt1>
          <a:srgbClr val="FFFFFF"/>
        </a:lt1>
        <a:dk2>
          <a:srgbClr val="001B36"/>
        </a:dk2>
        <a:lt2>
          <a:srgbClr val="EDF8FE"/>
        </a:lt2>
        <a:accent1>
          <a:srgbClr val="477AB1"/>
        </a:accent1>
        <a:accent2>
          <a:srgbClr val="51848E"/>
        </a:accent2>
        <a:accent3>
          <a:srgbClr val="FFFFFF"/>
        </a:accent3>
        <a:accent4>
          <a:srgbClr val="000000"/>
        </a:accent4>
        <a:accent5>
          <a:srgbClr val="B1BED5"/>
        </a:accent5>
        <a:accent6>
          <a:srgbClr val="497780"/>
        </a:accent6>
        <a:hlink>
          <a:srgbClr val="008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龙腾四海">
  <a:themeElements>
    <a:clrScheme name="龙腾四海 1">
      <a:dk1>
        <a:srgbClr val="000000"/>
      </a:dk1>
      <a:lt1>
        <a:srgbClr val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FFFFFF"/>
      </a:accent3>
      <a:accent4>
        <a:srgbClr val="000000"/>
      </a:accent4>
      <a:accent5>
        <a:srgbClr val="B1BED5"/>
      </a:accent5>
      <a:accent6>
        <a:srgbClr val="497780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隶书"/>
        <a:cs typeface=""/>
      </a:majorFont>
      <a:minorFont>
        <a:latin typeface="Cambri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龙腾四海 1">
        <a:dk1>
          <a:srgbClr val="000000"/>
        </a:dk1>
        <a:lt1>
          <a:srgbClr val="FFFFFF"/>
        </a:lt1>
        <a:dk2>
          <a:srgbClr val="001B36"/>
        </a:dk2>
        <a:lt2>
          <a:srgbClr val="EDF8FE"/>
        </a:lt2>
        <a:accent1>
          <a:srgbClr val="477AB1"/>
        </a:accent1>
        <a:accent2>
          <a:srgbClr val="51848E"/>
        </a:accent2>
        <a:accent3>
          <a:srgbClr val="FFFFFF"/>
        </a:accent3>
        <a:accent4>
          <a:srgbClr val="000000"/>
        </a:accent4>
        <a:accent5>
          <a:srgbClr val="B1BED5"/>
        </a:accent5>
        <a:accent6>
          <a:srgbClr val="497780"/>
        </a:accent6>
        <a:hlink>
          <a:srgbClr val="008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龙腾四海">
  <a:themeElements>
    <a:clrScheme name="龙腾四海 1">
      <a:dk1>
        <a:srgbClr val="000000"/>
      </a:dk1>
      <a:lt1>
        <a:srgbClr val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FFFFFF"/>
      </a:accent3>
      <a:accent4>
        <a:srgbClr val="000000"/>
      </a:accent4>
      <a:accent5>
        <a:srgbClr val="B1BED5"/>
      </a:accent5>
      <a:accent6>
        <a:srgbClr val="497780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隶书"/>
        <a:cs typeface=""/>
      </a:majorFont>
      <a:minorFont>
        <a:latin typeface="Cambri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龙腾四海 1">
        <a:dk1>
          <a:srgbClr val="000000"/>
        </a:dk1>
        <a:lt1>
          <a:srgbClr val="FFFFFF"/>
        </a:lt1>
        <a:dk2>
          <a:srgbClr val="001B36"/>
        </a:dk2>
        <a:lt2>
          <a:srgbClr val="EDF8FE"/>
        </a:lt2>
        <a:accent1>
          <a:srgbClr val="477AB1"/>
        </a:accent1>
        <a:accent2>
          <a:srgbClr val="51848E"/>
        </a:accent2>
        <a:accent3>
          <a:srgbClr val="FFFFFF"/>
        </a:accent3>
        <a:accent4>
          <a:srgbClr val="000000"/>
        </a:accent4>
        <a:accent5>
          <a:srgbClr val="B1BED5"/>
        </a:accent5>
        <a:accent6>
          <a:srgbClr val="497780"/>
        </a:accent6>
        <a:hlink>
          <a:srgbClr val="008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6230</Words>
  <Application>WPS 演示</Application>
  <PresentationFormat>全屏显示(4:3)</PresentationFormat>
  <Paragraphs>450</Paragraphs>
  <Slides>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85</vt:i4>
      </vt:variant>
    </vt:vector>
  </HeadingPairs>
  <TitlesOfParts>
    <vt:vector size="121" baseType="lpstr">
      <vt:lpstr>Arial</vt:lpstr>
      <vt:lpstr>宋体</vt:lpstr>
      <vt:lpstr>Wingdings</vt:lpstr>
      <vt:lpstr>Maiandra GD</vt:lpstr>
      <vt:lpstr>隶书</vt:lpstr>
      <vt:lpstr>Cambria</vt:lpstr>
      <vt:lpstr>华文楷体</vt:lpstr>
      <vt:lpstr>Wingdings 2</vt:lpstr>
      <vt:lpstr>Calibri</vt:lpstr>
      <vt:lpstr>等线</vt:lpstr>
      <vt:lpstr>Verdana</vt:lpstr>
      <vt:lpstr>幼圆</vt:lpstr>
      <vt:lpstr>黑体</vt:lpstr>
      <vt:lpstr>微软雅黑</vt:lpstr>
      <vt:lpstr>Times New Roman</vt:lpstr>
      <vt:lpstr>Gulim</vt:lpstr>
      <vt:lpstr>Malgun Gothic</vt:lpstr>
      <vt:lpstr>华文新魏</vt:lpstr>
      <vt:lpstr>楷体</vt:lpstr>
      <vt:lpstr>Arial Unicode MS</vt:lpstr>
      <vt:lpstr>仿宋</vt:lpstr>
      <vt:lpstr>Bahnschrift Light</vt:lpstr>
      <vt:lpstr>Berlin Sans FB Demi</vt:lpstr>
      <vt:lpstr>Franklin Gothic Heavy</vt:lpstr>
      <vt:lpstr>Harlow Solid Italic</vt:lpstr>
      <vt:lpstr>Javanese Text</vt:lpstr>
      <vt:lpstr>Lucida Fax</vt:lpstr>
      <vt:lpstr>龙腾四海</vt:lpstr>
      <vt:lpstr>Profile</vt:lpstr>
      <vt:lpstr>龙腾四海_2</vt:lpstr>
      <vt:lpstr>2_龙腾四海</vt:lpstr>
      <vt:lpstr>3_龙腾四海</vt:lpstr>
      <vt:lpstr>4_龙腾四海</vt:lpstr>
      <vt:lpstr>5_龙腾四海</vt:lpstr>
      <vt:lpstr>6_龙腾四海</vt:lpstr>
      <vt:lpstr>1_龙腾四海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检索结果的进一步限定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acer</dc:creator>
  <cp:lastModifiedBy>Wei Zhang</cp:lastModifiedBy>
  <cp:revision>184</cp:revision>
  <dcterms:created xsi:type="dcterms:W3CDTF">2012-06-09T19:17:00Z</dcterms:created>
  <dcterms:modified xsi:type="dcterms:W3CDTF">2020-09-22T05:27:10Z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